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98" r:id="rId4"/>
    <p:sldId id="399" r:id="rId5"/>
    <p:sldId id="306" r:id="rId6"/>
    <p:sldId id="355" r:id="rId7"/>
    <p:sldId id="308" r:id="rId8"/>
    <p:sldId id="353" r:id="rId9"/>
    <p:sldId id="358" r:id="rId10"/>
    <p:sldId id="359" r:id="rId11"/>
    <p:sldId id="310" r:id="rId12"/>
    <p:sldId id="395" r:id="rId13"/>
    <p:sldId id="362" r:id="rId14"/>
    <p:sldId id="311" r:id="rId15"/>
    <p:sldId id="312" r:id="rId16"/>
    <p:sldId id="371" r:id="rId17"/>
    <p:sldId id="373" r:id="rId18"/>
    <p:sldId id="374" r:id="rId19"/>
    <p:sldId id="318" r:id="rId20"/>
    <p:sldId id="379" r:id="rId21"/>
    <p:sldId id="321" r:id="rId22"/>
    <p:sldId id="390" r:id="rId23"/>
    <p:sldId id="324" r:id="rId24"/>
    <p:sldId id="325" r:id="rId25"/>
    <p:sldId id="327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799"/>
    <a:srgbClr val="3F9141"/>
    <a:srgbClr val="586D3F"/>
    <a:srgbClr val="910B01"/>
    <a:srgbClr val="3C3E4E"/>
    <a:srgbClr val="465C4C"/>
    <a:srgbClr val="12132C"/>
    <a:srgbClr val="6B0901"/>
    <a:srgbClr val="718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85765" autoAdjust="0"/>
  </p:normalViewPr>
  <p:slideViewPr>
    <p:cSldViewPr>
      <p:cViewPr>
        <p:scale>
          <a:sx n="66" d="100"/>
          <a:sy n="66" d="100"/>
        </p:scale>
        <p:origin x="-1956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3.pn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 dirty="0" smtClean="0"/>
              <a:t>Grape </a:t>
            </a:r>
            <a:r>
              <a:rPr lang="es-US" dirty="0" err="1" smtClean="0"/>
              <a:t>Growing</a:t>
            </a:r>
            <a:r>
              <a:rPr lang="es-US" baseline="0" dirty="0" smtClean="0"/>
              <a:t> Business </a:t>
            </a:r>
            <a:r>
              <a:rPr lang="es-US" baseline="0" dirty="0" err="1" smtClean="0"/>
              <a:t>Evolution</a:t>
            </a:r>
            <a:r>
              <a:rPr lang="es-US" baseline="0" dirty="0" smtClean="0"/>
              <a:t> (US$/acre)</a:t>
            </a:r>
            <a:endParaRPr lang="es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farming cost ($ / acre)</c:v>
                </c:pt>
              </c:strCache>
            </c:strRef>
          </c:tx>
          <c:spPr>
            <a:ln w="3175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1440</c:v>
                </c:pt>
                <c:pt idx="1">
                  <c:v>1550</c:v>
                </c:pt>
                <c:pt idx="2">
                  <c:v>1590</c:v>
                </c:pt>
                <c:pt idx="3">
                  <c:v>1402</c:v>
                </c:pt>
                <c:pt idx="4">
                  <c:v>1489</c:v>
                </c:pt>
                <c:pt idx="5">
                  <c:v>1510</c:v>
                </c:pt>
                <c:pt idx="6">
                  <c:v>1590</c:v>
                </c:pt>
                <c:pt idx="7">
                  <c:v>1690</c:v>
                </c:pt>
                <c:pt idx="8">
                  <c:v>1860</c:v>
                </c:pt>
                <c:pt idx="9">
                  <c:v>2090</c:v>
                </c:pt>
                <c:pt idx="10">
                  <c:v>2278</c:v>
                </c:pt>
                <c:pt idx="11">
                  <c:v>2456</c:v>
                </c:pt>
                <c:pt idx="12">
                  <c:v>2550</c:v>
                </c:pt>
                <c:pt idx="13">
                  <c:v>2660</c:v>
                </c:pt>
                <c:pt idx="14">
                  <c:v>2759</c:v>
                </c:pt>
                <c:pt idx="15">
                  <c:v>2919</c:v>
                </c:pt>
                <c:pt idx="16">
                  <c:v>2949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farming revenues ($ / acre)</c:v>
                </c:pt>
              </c:strCache>
            </c:strRef>
          </c:tx>
          <c:spPr>
            <a:ln w="31750" cap="flat">
              <a:solidFill>
                <a:srgbClr val="718642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2460</c:v>
                </c:pt>
                <c:pt idx="1">
                  <c:v>2501</c:v>
                </c:pt>
                <c:pt idx="2">
                  <c:v>2480</c:v>
                </c:pt>
                <c:pt idx="3">
                  <c:v>2070</c:v>
                </c:pt>
                <c:pt idx="4">
                  <c:v>2090</c:v>
                </c:pt>
                <c:pt idx="5">
                  <c:v>2078</c:v>
                </c:pt>
                <c:pt idx="6">
                  <c:v>2005</c:v>
                </c:pt>
                <c:pt idx="7">
                  <c:v>2001</c:v>
                </c:pt>
                <c:pt idx="8">
                  <c:v>2102</c:v>
                </c:pt>
                <c:pt idx="9">
                  <c:v>2380</c:v>
                </c:pt>
                <c:pt idx="10">
                  <c:v>2450</c:v>
                </c:pt>
                <c:pt idx="11">
                  <c:v>2498</c:v>
                </c:pt>
                <c:pt idx="12">
                  <c:v>2560</c:v>
                </c:pt>
                <c:pt idx="13">
                  <c:v>2670</c:v>
                </c:pt>
                <c:pt idx="14">
                  <c:v>2720</c:v>
                </c:pt>
                <c:pt idx="15">
                  <c:v>2805</c:v>
                </c:pt>
                <c:pt idx="16">
                  <c:v>2906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69728"/>
        <c:axId val="31771264"/>
      </c:lineChart>
      <c:catAx>
        <c:axId val="3176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31771264"/>
        <c:crosses val="autoZero"/>
        <c:auto val="1"/>
        <c:lblAlgn val="ctr"/>
        <c:lblOffset val="100"/>
        <c:noMultiLvlLbl val="1"/>
      </c:catAx>
      <c:valAx>
        <c:axId val="31771264"/>
        <c:scaling>
          <c:orientation val="minMax"/>
          <c:max val="3000"/>
          <c:min val="120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&quot;$&quot;\ 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31769728"/>
        <c:crosses val="autoZero"/>
        <c:crossBetween val="midCat"/>
        <c:majorUnit val="200"/>
        <c:minorUnit val="16.56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70770255472517218"/>
          <c:y val="0.41361642007097249"/>
          <c:w val="0.25685346168530904"/>
          <c:h val="0.20301834803743268"/>
        </c:manualLayout>
      </c:layout>
      <c:overlay val="0"/>
      <c:txPr>
        <a:bodyPr/>
        <a:lstStyle/>
        <a:p>
          <a:pPr>
            <a:defRPr sz="1400"/>
          </a:pPr>
          <a:endParaRPr lang="es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S" dirty="0" err="1" smtClean="0"/>
              <a:t>Farming</a:t>
            </a:r>
            <a:r>
              <a:rPr lang="es-US" dirty="0" smtClean="0"/>
              <a:t> </a:t>
            </a:r>
            <a:r>
              <a:rPr lang="es-US" dirty="0" err="1" smtClean="0"/>
              <a:t>Costs</a:t>
            </a:r>
            <a:r>
              <a:rPr lang="es-US" dirty="0" smtClean="0"/>
              <a:t> </a:t>
            </a:r>
            <a:r>
              <a:rPr lang="es-US" dirty="0" err="1" smtClean="0"/>
              <a:t>breakdown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Wine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Region</a:t>
            </a:r>
            <a:endParaRPr lang="es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2.9117848700973118E-2"/>
          <c:w val="1"/>
          <c:h val="0.81691948907764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Uco Valley</c:v>
                </c:pt>
              </c:strCache>
            </c:strRef>
          </c:tx>
          <c:spPr>
            <a:solidFill>
              <a:srgbClr val="12132C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Direct Labor</c:v>
                </c:pt>
                <c:pt idx="1">
                  <c:v>Agrochmicals &amp; supplies</c:v>
                </c:pt>
                <c:pt idx="2">
                  <c:v>Equipment maintenance &amp; repairs </c:v>
                </c:pt>
                <c:pt idx="3">
                  <c:v>Harvest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0.46341463414634149</c:v>
                </c:pt>
                <c:pt idx="1">
                  <c:v>0.28427249789739278</c:v>
                </c:pt>
                <c:pt idx="2">
                  <c:v>6.3078216989066446E-2</c:v>
                </c:pt>
                <c:pt idx="3">
                  <c:v>0.18923465096719932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Napa Valley</c:v>
                </c:pt>
              </c:strCache>
            </c:strRef>
          </c:tx>
          <c:spPr>
            <a:solidFill>
              <a:srgbClr val="910B0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Direct Labor</c:v>
                </c:pt>
                <c:pt idx="1">
                  <c:v>Agrochmicals &amp; supplies</c:v>
                </c:pt>
                <c:pt idx="2">
                  <c:v>Equipment maintenance &amp; repairs </c:v>
                </c:pt>
                <c:pt idx="3">
                  <c:v>Harvest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0.60499117721199902</c:v>
                </c:pt>
                <c:pt idx="1">
                  <c:v>0.12503150995714646</c:v>
                </c:pt>
                <c:pt idx="2">
                  <c:v>6.7305268464834894E-2</c:v>
                </c:pt>
                <c:pt idx="3">
                  <c:v>0.20267204436601965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586D3F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Direct Labor</c:v>
                </c:pt>
                <c:pt idx="1">
                  <c:v>Agrochmicals &amp; supplies</c:v>
                </c:pt>
                <c:pt idx="2">
                  <c:v>Equipment maintenance &amp; repairs </c:v>
                </c:pt>
                <c:pt idx="3">
                  <c:v>Harvest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0.40401505646173147</c:v>
                </c:pt>
                <c:pt idx="1">
                  <c:v>0.33563362609786701</c:v>
                </c:pt>
                <c:pt idx="2">
                  <c:v>7.8419071518193231E-2</c:v>
                </c:pt>
                <c:pt idx="3">
                  <c:v>0.18193224592220827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40"/>
        <c:axId val="31961472"/>
        <c:axId val="31963008"/>
      </c:barChart>
      <c:catAx>
        <c:axId val="31961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US"/>
          </a:p>
        </c:txPr>
        <c:crossAx val="31963008"/>
        <c:crosses val="autoZero"/>
        <c:auto val="1"/>
        <c:lblAlgn val="ctr"/>
        <c:lblOffset val="100"/>
        <c:noMultiLvlLbl val="0"/>
      </c:catAx>
      <c:valAx>
        <c:axId val="31963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96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17407468271714"/>
          <c:y val="0.11200887072242992"/>
          <c:w val="0.48527513820562423"/>
          <c:h val="6.7953582951369829E-2"/>
        </c:manualLayout>
      </c:layout>
      <c:overlay val="0"/>
      <c:txPr>
        <a:bodyPr/>
        <a:lstStyle/>
        <a:p>
          <a:pPr>
            <a:defRPr sz="1800"/>
          </a:pPr>
          <a:endParaRPr lang="es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"/>
              </a:rPr>
              <a:t> 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  <a:latin typeface="Helvetica"/>
              </a:rPr>
              <a:t>Hours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"/>
              </a:rPr>
              <a:t>/ Acre distribution according vineyard 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  <a:latin typeface="Helvetica"/>
              </a:rPr>
              <a:t>task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/>
            </a:endParaRPr>
          </a:p>
        </c:rich>
      </c:tx>
      <c:layout>
        <c:manualLayout>
          <c:xMode val="edge"/>
          <c:yMode val="edge"/>
          <c:x val="0.21238894074405024"/>
          <c:y val="0"/>
        </c:manualLayout>
      </c:layout>
      <c:overlay val="0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7.1054339302339042E-4"/>
          <c:y val="0.15336980093592667"/>
          <c:w val="0.99928945660697666"/>
          <c:h val="0.70830286146679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Premiun Farming</c:v>
                </c:pt>
              </c:strCache>
            </c:strRef>
          </c:tx>
          <c:spPr>
            <a:solidFill>
              <a:srgbClr val="3C3E4E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PEST mgmt</c:v>
                </c:pt>
                <c:pt idx="1">
                  <c:v>FLOOR  mgmt</c:v>
                </c:pt>
                <c:pt idx="2">
                  <c:v>CANOPY mgmt</c:v>
                </c:pt>
                <c:pt idx="3">
                  <c:v>TRELLIS Mtce</c:v>
                </c:pt>
                <c:pt idx="4">
                  <c:v>WATER mgmt</c:v>
                </c:pt>
                <c:pt idx="5">
                  <c:v>GREEN Harvest</c:v>
                </c:pt>
                <c:pt idx="6">
                  <c:v>HARVEST manual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12</c:v>
                </c:pt>
                <c:pt idx="1">
                  <c:v>17</c:v>
                </c:pt>
                <c:pt idx="2">
                  <c:v>120</c:v>
                </c:pt>
                <c:pt idx="3">
                  <c:v>27</c:v>
                </c:pt>
                <c:pt idx="4">
                  <c:v>21</c:v>
                </c:pt>
                <c:pt idx="5">
                  <c:v>12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Super Premium Farming</c:v>
                </c:pt>
              </c:strCache>
            </c:strRef>
          </c:tx>
          <c:spPr>
            <a:solidFill>
              <a:srgbClr val="729D59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PEST mgmt</c:v>
                </c:pt>
                <c:pt idx="1">
                  <c:v>FLOOR  mgmt</c:v>
                </c:pt>
                <c:pt idx="2">
                  <c:v>CANOPY mgmt</c:v>
                </c:pt>
                <c:pt idx="3">
                  <c:v>TRELLIS Mtce</c:v>
                </c:pt>
                <c:pt idx="4">
                  <c:v>WATER mgmt</c:v>
                </c:pt>
                <c:pt idx="5">
                  <c:v>GREEN Harvest</c:v>
                </c:pt>
                <c:pt idx="6">
                  <c:v>HARVEST manual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12</c:v>
                </c:pt>
                <c:pt idx="1">
                  <c:v>17</c:v>
                </c:pt>
                <c:pt idx="2">
                  <c:v>188</c:v>
                </c:pt>
                <c:pt idx="3">
                  <c:v>27</c:v>
                </c:pt>
                <c:pt idx="4">
                  <c:v>24</c:v>
                </c:pt>
                <c:pt idx="5">
                  <c:v>47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358464"/>
        <c:axId val="41360000"/>
      </c:barChart>
      <c:catAx>
        <c:axId val="4135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41360000"/>
        <c:crosses val="autoZero"/>
        <c:auto val="1"/>
        <c:lblAlgn val="ctr"/>
        <c:lblOffset val="100"/>
        <c:noMultiLvlLbl val="1"/>
      </c:catAx>
      <c:valAx>
        <c:axId val="41360000"/>
        <c:scaling>
          <c:orientation val="minMax"/>
          <c:max val="186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41358464"/>
        <c:crosses val="autoZero"/>
        <c:crossBetween val="between"/>
        <c:majorUnit val="16.909099999999999"/>
        <c:minorUnit val="8.4545499999999993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67759956902926055"/>
          <c:y val="0.20776810662969181"/>
          <c:w val="0.28816451299620566"/>
          <c:h val="0.18920217960153368"/>
        </c:manualLayout>
      </c:layout>
      <c:overlay val="0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4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s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US$ / Hour</c:v>
                </c:pt>
              </c:strCache>
            </c:strRef>
          </c:tx>
          <c:spPr>
            <a:ln w="44450" cap="flat">
              <a:solidFill>
                <a:srgbClr val="12AB42">
                  <a:alpha val="90000"/>
                </a:srgbClr>
              </a:solidFill>
              <a:prstDash val="solid"/>
              <a:miter lim="400000"/>
            </a:ln>
            <a:effectLst/>
          </c:spPr>
          <c:marker>
            <c:symbol val="none"/>
          </c:marker>
          <c:dLbls>
            <c:numFmt formatCode="[$$-409]#,##0.0" sourceLinked="0"/>
            <c:txPr>
              <a:bodyPr/>
              <a:lstStyle/>
              <a:p>
                <a:pPr>
                  <a:defRPr sz="1400" b="0"/>
                </a:pPr>
                <a:endParaRPr lang="es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Sheet1!$C$1:$J$1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Sheet1!$C$2:$J$2</c:f>
              <c:numCache>
                <c:formatCode>General</c:formatCode>
                <c:ptCount val="8"/>
                <c:pt idx="0">
                  <c:v>2.6238091581975</c:v>
                </c:pt>
                <c:pt idx="1">
                  <c:v>3.4984122109300002</c:v>
                </c:pt>
                <c:pt idx="2">
                  <c:v>4.2149544710000004</c:v>
                </c:pt>
                <c:pt idx="3">
                  <c:v>4.7359039000000003</c:v>
                </c:pt>
                <c:pt idx="4">
                  <c:v>5.2042900000000003</c:v>
                </c:pt>
                <c:pt idx="5">
                  <c:v>5.4782000000000002</c:v>
                </c:pt>
                <c:pt idx="6">
                  <c:v>5.59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121472"/>
        <c:axId val="42136704"/>
      </c:lineChart>
      <c:catAx>
        <c:axId val="4212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42136704"/>
        <c:crosses val="autoZero"/>
        <c:auto val="1"/>
        <c:lblAlgn val="ctr"/>
        <c:lblOffset val="100"/>
        <c:noMultiLvlLbl val="1"/>
      </c:catAx>
      <c:valAx>
        <c:axId val="42136704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42121472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1800" b="0" i="0" u="none" strike="noStrike" dirty="0" smtClean="0">
                <a:solidFill>
                  <a:srgbClr val="000000"/>
                </a:solidFill>
                <a:effectLst/>
                <a:latin typeface="Helvetica"/>
              </a:rPr>
              <a:t>WE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effectLst/>
                <a:latin typeface="Helvetica"/>
              </a:rPr>
              <a:t> ARE GETTING MORE EFFICIENT</a:t>
            </a:r>
          </a:p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 sz="1800" b="0" i="0" u="none" strike="noStrike" baseline="0" dirty="0" smtClean="0">
              <a:solidFill>
                <a:srgbClr val="000000"/>
              </a:solidFill>
              <a:effectLst/>
              <a:latin typeface="Helvetica"/>
            </a:endParaRPr>
          </a:p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1600" b="0" i="0" u="none" strike="noStrike" baseline="0" dirty="0" smtClean="0">
                <a:solidFill>
                  <a:srgbClr val="000000"/>
                </a:solidFill>
                <a:effectLst/>
                <a:latin typeface="Helvetica"/>
              </a:rPr>
              <a:t>(Hours / Acre)</a:t>
            </a:r>
          </a:p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Helvetica"/>
            </a:endParaRPr>
          </a:p>
        </c:rich>
      </c:tx>
      <c:layout>
        <c:manualLayout>
          <c:xMode val="edge"/>
          <c:yMode val="edge"/>
          <c:x val="0.23176887861224932"/>
          <c:y val="1.5821228974116679E-2"/>
          <c:w val="0.649675"/>
          <c:h val="0.11508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3.4675184973186918E-2"/>
          <c:y val="0.14530833128042134"/>
          <c:w val="0.91600235293429055"/>
          <c:h val="0.77054461742576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Premium</c:v>
                </c:pt>
              </c:strCache>
            </c:strRef>
          </c:tx>
          <c:spPr>
            <a:ln w="44450" cap="flat">
              <a:solidFill>
                <a:srgbClr val="4B5D7C"/>
              </a:solidFill>
              <a:prstDash val="solid"/>
              <a:miter lim="400000"/>
            </a:ln>
            <a:effectLst/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 lvl="0">
                  <a:defRPr sz="12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s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257</c:v>
                </c:pt>
                <c:pt idx="1">
                  <c:v>252</c:v>
                </c:pt>
                <c:pt idx="2">
                  <c:v>252</c:v>
                </c:pt>
                <c:pt idx="3">
                  <c:v>229</c:v>
                </c:pt>
                <c:pt idx="4">
                  <c:v>228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Super Premium </c:v>
                </c:pt>
              </c:strCache>
            </c:strRef>
          </c:tx>
          <c:spPr>
            <a:ln w="44450" cap="flat">
              <a:solidFill>
                <a:srgbClr val="729D59"/>
              </a:solidFill>
              <a:prstDash val="solid"/>
              <a:miter lim="400000"/>
            </a:ln>
            <a:effectLst/>
          </c:spPr>
          <c:marker>
            <c:symbol val="none"/>
          </c:marker>
          <c:dLbls>
            <c:numFmt formatCode="General" sourceLinked="0"/>
            <c:txPr>
              <a:bodyPr/>
              <a:lstStyle/>
              <a:p>
                <a:pPr lvl="0">
                  <a:defRPr sz="12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s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361</c:v>
                </c:pt>
                <c:pt idx="1">
                  <c:v>358</c:v>
                </c:pt>
                <c:pt idx="2">
                  <c:v>358</c:v>
                </c:pt>
                <c:pt idx="3">
                  <c:v>308</c:v>
                </c:pt>
                <c:pt idx="4">
                  <c:v>305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94816"/>
        <c:axId val="42196352"/>
      </c:lineChart>
      <c:catAx>
        <c:axId val="4219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42196352"/>
        <c:crosses val="autoZero"/>
        <c:auto val="1"/>
        <c:lblAlgn val="ctr"/>
        <c:lblOffset val="100"/>
        <c:noMultiLvlLbl val="1"/>
      </c:catAx>
      <c:valAx>
        <c:axId val="42196352"/>
        <c:scaling>
          <c:orientation val="minMax"/>
          <c:max val="400"/>
          <c:min val="150"/>
        </c:scaling>
        <c:delete val="1"/>
        <c:axPos val="l"/>
        <c:numFmt formatCode="0" sourceLinked="0"/>
        <c:majorTickMark val="none"/>
        <c:minorTickMark val="none"/>
        <c:tickLblPos val="nextTo"/>
        <c:crossAx val="42194816"/>
        <c:crosses val="autoZero"/>
        <c:crossBetween val="midCat"/>
        <c:majorUnit val="20.833300000000001"/>
        <c:minorUnit val="10.416700000000001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2367199999999998"/>
          <c:y val="0.119533"/>
          <c:w val="0.27632800000000002"/>
          <c:h val="0.12130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4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s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AR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3520176468048508E-3"/>
          <c:y val="9.033576290686729E-2"/>
          <c:w val="0.93968499999999999"/>
          <c:h val="0.80122806331752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pictureOptions>
            <c:pictureFormat val="stretch"/>
          </c:pictureOptions>
          <c:dLbls>
            <c:dLbl>
              <c:idx val="2"/>
              <c:layout>
                <c:manualLayout>
                  <c:x val="-1.5577348033770709E-3"/>
                  <c:y val="-1.5398048650963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7964390092790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6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Fungicides</c:v>
                </c:pt>
                <c:pt idx="1">
                  <c:v>Pesticides</c:v>
                </c:pt>
                <c:pt idx="2">
                  <c:v>Fertilizer</c:v>
                </c:pt>
                <c:pt idx="3">
                  <c:v>Herbicides</c:v>
                </c:pt>
                <c:pt idx="4">
                  <c:v>Diesel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0.12</c:v>
                </c:pt>
                <c:pt idx="1">
                  <c:v>0.05</c:v>
                </c:pt>
                <c:pt idx="2">
                  <c:v>0.33</c:v>
                </c:pt>
                <c:pt idx="3">
                  <c:v>0.12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"/>
        <c:axId val="93115136"/>
        <c:axId val="93116672"/>
      </c:barChart>
      <c:catAx>
        <c:axId val="9311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93116672"/>
        <c:crosses val="autoZero"/>
        <c:auto val="1"/>
        <c:lblAlgn val="ctr"/>
        <c:lblOffset val="100"/>
        <c:noMultiLvlLbl val="1"/>
      </c:catAx>
      <c:valAx>
        <c:axId val="93116672"/>
        <c:scaling>
          <c:orientation val="minMax"/>
        </c:scaling>
        <c:delete val="1"/>
        <c:axPos val="l"/>
        <c:majorGridlines>
          <c:spPr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crossAx val="93115136"/>
        <c:crosses val="autoZero"/>
        <c:crossBetween val="between"/>
        <c:majorUnit val="0.05"/>
        <c:minorUnit val="2.5000000000000001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AR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4880749560965959E-2"/>
          <c:y val="3.0836390498833688E-2"/>
          <c:w val="0.94529180751125597"/>
          <c:h val="0.85278799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Manual Harvest</c:v>
                </c:pt>
              </c:strCache>
            </c:strRef>
          </c:tx>
          <c:spPr>
            <a:ln w="76200" cap="flat">
              <a:solidFill>
                <a:srgbClr val="4B5D7C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1">
                  <c:v>9.146E-2</c:v>
                </c:pt>
                <c:pt idx="2">
                  <c:v>9.146E-2</c:v>
                </c:pt>
                <c:pt idx="3">
                  <c:v>9.146E-2</c:v>
                </c:pt>
                <c:pt idx="4">
                  <c:v>9.146E-2</c:v>
                </c:pt>
                <c:pt idx="5">
                  <c:v>9.146E-2</c:v>
                </c:pt>
                <c:pt idx="6">
                  <c:v>9.146E-2</c:v>
                </c:pt>
                <c:pt idx="7">
                  <c:v>9.146E-2</c:v>
                </c:pt>
                <c:pt idx="8">
                  <c:v>9.146E-2</c:v>
                </c:pt>
                <c:pt idx="9">
                  <c:v>9.146E-2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Machine Harvest</c:v>
                </c:pt>
              </c:strCache>
            </c:strRef>
          </c:tx>
          <c:spPr>
            <a:ln w="76200" cap="flat">
              <a:solidFill>
                <a:srgbClr val="70BF41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1">
                  <c:v>0.22500000000000001</c:v>
                </c:pt>
                <c:pt idx="2">
                  <c:v>0.15</c:v>
                </c:pt>
                <c:pt idx="3">
                  <c:v>0.1125</c:v>
                </c:pt>
                <c:pt idx="4">
                  <c:v>0.09</c:v>
                </c:pt>
                <c:pt idx="5">
                  <c:v>7.4999999999999997E-2</c:v>
                </c:pt>
                <c:pt idx="6">
                  <c:v>6.4285714285714279E-2</c:v>
                </c:pt>
                <c:pt idx="7">
                  <c:v>5.6250000000000001E-2</c:v>
                </c:pt>
                <c:pt idx="8">
                  <c:v>0.05</c:v>
                </c:pt>
                <c:pt idx="9">
                  <c:v>4.4999999999999998E-2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12736"/>
        <c:axId val="119088256"/>
      </c:lineChart>
      <c:catAx>
        <c:axId val="119012736"/>
        <c:scaling>
          <c:orientation val="minMax"/>
        </c:scaling>
        <c:delete val="0"/>
        <c:axPos val="b"/>
        <c:majorGridlines>
          <c:spPr>
            <a:ln>
              <a:solidFill>
                <a:srgbClr val="929292">
                  <a:alpha val="41000"/>
                </a:srgbClr>
              </a:solidFill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s-US"/>
          </a:p>
        </c:txPr>
        <c:crossAx val="119088256"/>
        <c:crosses val="autoZero"/>
        <c:auto val="1"/>
        <c:lblAlgn val="ctr"/>
        <c:lblOffset val="100"/>
        <c:noMultiLvlLbl val="1"/>
      </c:catAx>
      <c:valAx>
        <c:axId val="119088256"/>
        <c:scaling>
          <c:orientation val="minMax"/>
          <c:max val="0.30000000000000004"/>
          <c:min val="0"/>
        </c:scaling>
        <c:delete val="1"/>
        <c:axPos val="l"/>
        <c:numFmt formatCode="General" sourceLinked="0"/>
        <c:majorTickMark val="none"/>
        <c:minorTickMark val="none"/>
        <c:tickLblPos val="nextTo"/>
        <c:crossAx val="119012736"/>
        <c:crosses val="autoZero"/>
        <c:crossBetween val="between"/>
        <c:majorUnit val="0.30000000000000004"/>
        <c:minorUnit val="0.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473855079209041"/>
          <c:y val="7.9373208005431961E-2"/>
          <c:w val="0.32474900298668763"/>
          <c:h val="0.23196886541143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Helvetica Light"/>
            </a:defRPr>
          </a:pPr>
          <a:endParaRPr lang="es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es-AR" sz="2000" b="0" dirty="0" smtClean="0"/>
              <a:t>P.V. </a:t>
            </a:r>
            <a:r>
              <a:rPr lang="es-AR" sz="2000" b="0" dirty="0" err="1" smtClean="0"/>
              <a:t>Yield</a:t>
            </a:r>
            <a:r>
              <a:rPr lang="es-AR" sz="2000" b="0" dirty="0" smtClean="0"/>
              <a:t> </a:t>
            </a:r>
            <a:r>
              <a:rPr lang="es-AR" sz="2000" b="0" dirty="0" err="1" smtClean="0"/>
              <a:t>evolution</a:t>
            </a:r>
            <a:endParaRPr lang="es-AR" sz="2000" b="0" dirty="0"/>
          </a:p>
        </c:rich>
      </c:tx>
      <c:layout>
        <c:manualLayout>
          <c:xMode val="edge"/>
          <c:yMode val="edge"/>
          <c:x val="0.36634829547524639"/>
          <c:y val="3.30791620813825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599220645437098E-2"/>
          <c:y val="0.16010593517935398"/>
          <c:w val="0.8357288131507401"/>
          <c:h val="0.72809356677274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Predicted yield P</c:v>
                </c:pt>
              </c:strCache>
            </c:strRef>
          </c:tx>
          <c:spPr>
            <a:ln w="31750" cap="rnd">
              <a:solidFill>
                <a:srgbClr val="526586"/>
              </a:solidFill>
              <a:prstDash val="sysDash"/>
              <a:miter lim="4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703707087665331E-2"/>
                  <c:y val="-2.1336010546294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87589828319003E-2"/>
                  <c:y val="-4.240206049190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171585756718854E-2"/>
                  <c:y val="-3.209460119423589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s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1000</c:v>
                </c:pt>
                <c:pt idx="1">
                  <c:v>2200</c:v>
                </c:pt>
                <c:pt idx="2">
                  <c:v>3100</c:v>
                </c:pt>
                <c:pt idx="3">
                  <c:v>3731</c:v>
                </c:pt>
                <c:pt idx="4">
                  <c:v>4000</c:v>
                </c:pt>
                <c:pt idx="5">
                  <c:v>4000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Actual yield P</c:v>
                </c:pt>
              </c:strCache>
            </c:strRef>
          </c:tx>
          <c:spPr>
            <a:ln w="31750" cap="flat">
              <a:solidFill>
                <a:srgbClr val="526586"/>
              </a:solidFill>
              <a:prstDash val="solid"/>
              <a:miter lim="4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703707087665331E-2"/>
                  <c:y val="-3.9768804248707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782695238019E-2"/>
                  <c:y val="-5.2935085464715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689003108669271E-3"/>
                  <c:y val="-1.548078738824387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s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  <c:pt idx="0">
                  <c:v>1069</c:v>
                </c:pt>
                <c:pt idx="1">
                  <c:v>2633</c:v>
                </c:pt>
                <c:pt idx="2">
                  <c:v>2945</c:v>
                </c:pt>
                <c:pt idx="3">
                  <c:v>3731</c:v>
                </c:pt>
                <c:pt idx="4">
                  <c:v>4527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Goal yield P</c:v>
                </c:pt>
              </c:strCache>
            </c:strRef>
          </c:tx>
          <c:spPr>
            <a:ln w="31750" cap="flat">
              <a:solidFill>
                <a:srgbClr val="526586"/>
              </a:solidFill>
              <a:prstDash val="dash"/>
              <a:miter lim="4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703707087665331E-2"/>
                  <c:y val="-6.6101366680724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915837443638339E-2"/>
                  <c:y val="-3.868513121431967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s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1100</c:v>
                </c:pt>
                <c:pt idx="1">
                  <c:v>2600</c:v>
                </c:pt>
                <c:pt idx="2">
                  <c:v>3700</c:v>
                </c:pt>
                <c:pt idx="3">
                  <c:v>4500</c:v>
                </c:pt>
                <c:pt idx="4">
                  <c:v>5000</c:v>
                </c:pt>
                <c:pt idx="5">
                  <c:v>5000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03872"/>
        <c:axId val="42730240"/>
      </c:lineChart>
      <c:catAx>
        <c:axId val="42703872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tint val="75000"/>
                  <a:shade val="95000"/>
                  <a:satMod val="105000"/>
                  <a:alpha val="36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low"/>
        <c:txPr>
          <a:bodyPr rot="0"/>
          <a:lstStyle/>
          <a:p>
            <a:pPr lvl="0">
              <a:defRPr sz="14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s-US"/>
          </a:p>
        </c:txPr>
        <c:crossAx val="42730240"/>
        <c:crosses val="autoZero"/>
        <c:auto val="1"/>
        <c:lblAlgn val="ctr"/>
        <c:lblOffset val="100"/>
        <c:noMultiLvlLbl val="1"/>
      </c:catAx>
      <c:valAx>
        <c:axId val="42730240"/>
        <c:scaling>
          <c:orientation val="minMax"/>
          <c:max val="5100"/>
          <c:min val="1000"/>
        </c:scaling>
        <c:delete val="0"/>
        <c:axPos val="l"/>
        <c:numFmt formatCode="0" sourceLinked="0"/>
        <c:majorTickMark val="out"/>
        <c:minorTickMark val="none"/>
        <c:tickLblPos val="nextTo"/>
        <c:crossAx val="42703872"/>
        <c:crosses val="autoZero"/>
        <c:crossBetween val="midCat"/>
        <c:majorUnit val="500"/>
        <c:minorUnit val="2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50078866498727E-2"/>
          <c:y val="0.11553440862502654"/>
          <c:w val="0.97589984825702591"/>
          <c:h val="0.74903419793142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Liters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217</c:v>
                </c:pt>
                <c:pt idx="1">
                  <c:v>296</c:v>
                </c:pt>
                <c:pt idx="2">
                  <c:v>362</c:v>
                </c:pt>
                <c:pt idx="3">
                  <c:v>419</c:v>
                </c:pt>
                <c:pt idx="4">
                  <c:v>283</c:v>
                </c:pt>
                <c:pt idx="5">
                  <c:v>275</c:v>
                </c:pt>
                <c:pt idx="6">
                  <c:v>315</c:v>
                </c:pt>
                <c:pt idx="7">
                  <c:v>365</c:v>
                </c:pt>
                <c:pt idx="8">
                  <c:v>315</c:v>
                </c:pt>
                <c:pt idx="9">
                  <c:v>243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FOB (U$S)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307</c:v>
                </c:pt>
                <c:pt idx="1">
                  <c:v>384</c:v>
                </c:pt>
                <c:pt idx="2">
                  <c:v>483</c:v>
                </c:pt>
                <c:pt idx="3">
                  <c:v>629</c:v>
                </c:pt>
                <c:pt idx="4">
                  <c:v>621</c:v>
                </c:pt>
                <c:pt idx="5">
                  <c:v>725</c:v>
                </c:pt>
                <c:pt idx="6">
                  <c:v>840</c:v>
                </c:pt>
                <c:pt idx="7">
                  <c:v>922</c:v>
                </c:pt>
                <c:pt idx="8">
                  <c:v>876</c:v>
                </c:pt>
                <c:pt idx="9">
                  <c:v>755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668480"/>
        <c:axId val="135670016"/>
      </c:barChart>
      <c:catAx>
        <c:axId val="1356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US"/>
          </a:p>
        </c:txPr>
        <c:crossAx val="135670016"/>
        <c:crosses val="autoZero"/>
        <c:auto val="1"/>
        <c:lblAlgn val="ctr"/>
        <c:lblOffset val="100"/>
        <c:noMultiLvlLbl val="0"/>
      </c:catAx>
      <c:valAx>
        <c:axId val="13567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6684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s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0.6595</cdr:x>
      <cdr:y>0.68116</cdr:y>
    </cdr:from>
    <cdr:to>
      <cdr:x>0.79237</cdr:x>
      <cdr:y>0.69429</cdr:y>
    </cdr:to>
    <cdr:cxnSp macro="">
      <cdr:nvCxnSpPr>
        <cdr:cNvPr id="2" name="Straight Connector 11"/>
        <cdr:cNvCxnSpPr/>
      </cdr:nvCxnSpPr>
      <cdr:spPr>
        <a:xfrm xmlns:a="http://schemas.openxmlformats.org/drawingml/2006/main">
          <a:off x="5718254" y="3384376"/>
          <a:ext cx="1152037" cy="6523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395799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0.79563</cdr:x>
      <cdr:y>0.63768</cdr:y>
    </cdr:from>
    <cdr:to>
      <cdr:x>0.90109</cdr:x>
      <cdr:y>0.82172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6898559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US" sz="1800" b="1" dirty="0" smtClean="0"/>
            <a:t>222</a:t>
          </a:r>
          <a:endParaRPr lang="es-US" sz="1800" b="1" dirty="0"/>
        </a:p>
      </cdr:txBody>
    </cdr:sp>
  </cdr:relSizeAnchor>
  <cdr:relSizeAnchor xmlns:cdr="http://schemas.openxmlformats.org/drawingml/2006/chartDrawing">
    <cdr:from>
      <cdr:x>0.79644</cdr:x>
      <cdr:y>0.3913</cdr:y>
    </cdr:from>
    <cdr:to>
      <cdr:x>0.9019</cdr:x>
      <cdr:y>0.57534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6905614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US" sz="1800" b="1" dirty="0" smtClean="0"/>
            <a:t>296</a:t>
          </a:r>
        </a:p>
        <a:p xmlns:a="http://schemas.openxmlformats.org/drawingml/2006/main">
          <a:endParaRPr lang="es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0.03046</cdr:x>
      <cdr:y>0.94773</cdr:y>
    </cdr:from>
    <cdr:to>
      <cdr:x>0.96454</cdr:x>
      <cdr:y>0.99475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4917637"/>
          <a:ext cx="6624756" cy="24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1400" dirty="0" err="1" smtClean="0"/>
            <a:t>Harvest</a:t>
          </a:r>
          <a:r>
            <a:rPr lang="es-AR" sz="1400" dirty="0" smtClean="0"/>
            <a:t> / </a:t>
          </a:r>
          <a:r>
            <a:rPr lang="es-AR" sz="1400" dirty="0" err="1" smtClean="0"/>
            <a:t>productive</a:t>
          </a:r>
          <a:r>
            <a:rPr lang="es-AR" sz="1400" dirty="0" smtClean="0"/>
            <a:t> </a:t>
          </a:r>
          <a:r>
            <a:rPr lang="es-AR" sz="1400" dirty="0" err="1" smtClean="0"/>
            <a:t>Year</a:t>
          </a:r>
          <a:r>
            <a:rPr lang="es-AR" sz="1400" dirty="0" smtClean="0"/>
            <a:t> 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0.64458</cdr:x>
      <cdr:y>0.58125</cdr:y>
    </cdr:from>
    <cdr:to>
      <cdr:x>0.87898</cdr:x>
      <cdr:y>0.64844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19967" y="3124227"/>
          <a:ext cx="1789139" cy="3611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600" dirty="0" err="1" smtClean="0"/>
            <a:t>Premuim</a:t>
          </a:r>
          <a:r>
            <a:rPr lang="es-AR" sz="1600" dirty="0" smtClean="0"/>
            <a:t> </a:t>
          </a:r>
          <a:r>
            <a:rPr lang="es-AR" sz="1600" dirty="0" err="1" smtClean="0"/>
            <a:t>Farming</a:t>
          </a:r>
          <a:endParaRPr lang="es-A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3580-B843-49DB-B689-BF49B2142DA8}" type="datetimeFigureOut">
              <a:rPr lang="es-AR" smtClean="0"/>
              <a:t>08/09/2014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A0C3-3CEE-42FD-86BF-404A9B893E2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8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 NEED AN AGENDA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992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CALCULATE</a:t>
            </a:r>
            <a:r>
              <a:rPr lang="es-AR" baseline="0" dirty="0" smtClean="0"/>
              <a:t> COST – HOUR</a:t>
            </a:r>
          </a:p>
          <a:p>
            <a:endParaRPr lang="es-AR" dirty="0" smtClean="0"/>
          </a:p>
          <a:p>
            <a:r>
              <a:rPr lang="es-AR" dirty="0" err="1" smtClean="0"/>
              <a:t>Those</a:t>
            </a:r>
            <a:r>
              <a:rPr lang="es-AR" baseline="0" dirty="0" smtClean="0"/>
              <a:t> machines </a:t>
            </a:r>
            <a:r>
              <a:rPr lang="es-AR" baseline="0" dirty="0" err="1" smtClean="0"/>
              <a:t>picked</a:t>
            </a:r>
            <a:r>
              <a:rPr lang="es-AR" baseline="0" dirty="0" smtClean="0"/>
              <a:t> 502.3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 193.2 lineal </a:t>
            </a:r>
            <a:r>
              <a:rPr lang="es-AR" baseline="0" dirty="0" err="1" smtClean="0"/>
              <a:t>meters</a:t>
            </a:r>
            <a:r>
              <a:rPr lang="es-AR" baseline="0" dirty="0" smtClean="0"/>
              <a:t> in 69 </a:t>
            </a:r>
            <a:r>
              <a:rPr lang="es-AR" baseline="0" dirty="0" err="1" smtClean="0"/>
              <a:t>seconds</a:t>
            </a:r>
            <a:r>
              <a:rPr lang="es-AR" baseline="0" dirty="0" smtClean="0"/>
              <a:t>. </a:t>
            </a:r>
          </a:p>
          <a:p>
            <a:endParaRPr lang="es-AR" baseline="0" dirty="0" smtClean="0"/>
          </a:p>
          <a:p>
            <a:r>
              <a:rPr lang="es-AR" baseline="0" dirty="0" smtClean="0"/>
              <a:t>In 8 </a:t>
            </a:r>
            <a:r>
              <a:rPr lang="es-AR" baseline="0" dirty="0" err="1" smtClean="0"/>
              <a:t>hours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discounting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dowtime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which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15 minutes </a:t>
            </a:r>
            <a:r>
              <a:rPr lang="es-AR" baseline="0" dirty="0" err="1" smtClean="0"/>
              <a:t>every</a:t>
            </a:r>
            <a:r>
              <a:rPr lang="es-AR" baseline="0" dirty="0" smtClean="0"/>
              <a:t> 2000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machine)  </a:t>
            </a:r>
          </a:p>
          <a:p>
            <a:endParaRPr lang="es-AR" baseline="0" dirty="0" smtClean="0"/>
          </a:p>
          <a:p>
            <a:r>
              <a:rPr lang="es-AR" baseline="0" dirty="0" smtClean="0"/>
              <a:t>137,500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/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 -  68,750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/ machine. </a:t>
            </a:r>
            <a:r>
              <a:rPr lang="es-AR" baseline="0" dirty="0"/>
              <a:t> </a:t>
            </a:r>
            <a:r>
              <a:rPr lang="es-AR" baseline="0" dirty="0" smtClean="0"/>
              <a:t>- 8593 </a:t>
            </a:r>
            <a:r>
              <a:rPr lang="es-AR" baseline="0" dirty="0" err="1" smtClean="0"/>
              <a:t>kilogram</a:t>
            </a:r>
            <a:r>
              <a:rPr lang="es-AR" baseline="0" dirty="0" smtClean="0"/>
              <a:t>/ </a:t>
            </a:r>
            <a:r>
              <a:rPr lang="es-AR" baseline="0" dirty="0" err="1" smtClean="0"/>
              <a:t>hour</a:t>
            </a:r>
            <a:r>
              <a:rPr lang="es-AR" baseline="0" dirty="0" smtClean="0"/>
              <a:t> per machine.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870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This</a:t>
            </a:r>
            <a:r>
              <a:rPr lang="es-AR" dirty="0" smtClean="0"/>
              <a:t> chart shows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breakdown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agrochemicals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use in </a:t>
            </a:r>
            <a:r>
              <a:rPr lang="es-AR" baseline="0" dirty="0" err="1" smtClean="0"/>
              <a:t>your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vineyard</a:t>
            </a:r>
            <a:r>
              <a:rPr lang="es-AR" baseline="0" dirty="0" smtClean="0"/>
              <a:t>.  </a:t>
            </a:r>
            <a:r>
              <a:rPr lang="es-AR" baseline="0" dirty="0" err="1" smtClean="0"/>
              <a:t>Fungicides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against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milduew</a:t>
            </a:r>
            <a:r>
              <a:rPr lang="es-AR" baseline="0" dirty="0" smtClean="0"/>
              <a:t> ( 2014 </a:t>
            </a:r>
            <a:r>
              <a:rPr lang="es-AR" baseline="0" dirty="0" err="1" smtClean="0"/>
              <a:t>exceptional</a:t>
            </a:r>
            <a:r>
              <a:rPr lang="es-AR" baseline="0" dirty="0" smtClean="0"/>
              <a:t> use </a:t>
            </a:r>
            <a:r>
              <a:rPr lang="es-AR" baseline="0" dirty="0" err="1" smtClean="0"/>
              <a:t>because</a:t>
            </a:r>
            <a:r>
              <a:rPr lang="es-AR" baseline="0" dirty="0" smtClean="0"/>
              <a:t> of rain) </a:t>
            </a:r>
            <a:r>
              <a:rPr lang="es-AR" baseline="0" dirty="0" err="1" smtClean="0"/>
              <a:t>Pesticide</a:t>
            </a:r>
            <a:r>
              <a:rPr lang="es-AR" baseline="0" dirty="0" smtClean="0"/>
              <a:t>  </a:t>
            </a:r>
            <a:r>
              <a:rPr lang="es-AR" baseline="0" dirty="0" err="1" smtClean="0"/>
              <a:t>Ants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mainly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Fertilizer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keep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</a:t>
            </a:r>
            <a:r>
              <a:rPr lang="es-AR" baseline="0" dirty="0" smtClean="0"/>
              <a:t> in a </a:t>
            </a:r>
            <a:r>
              <a:rPr lang="es-AR" baseline="0" dirty="0" err="1" smtClean="0"/>
              <a:t>proper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nutritinal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condition</a:t>
            </a:r>
            <a:r>
              <a:rPr lang="es-AR" baseline="0" dirty="0" smtClean="0"/>
              <a:t>, 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Herbicide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kill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located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hte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planting</a:t>
            </a:r>
            <a:r>
              <a:rPr lang="es-AR" baseline="0" dirty="0" smtClean="0"/>
              <a:t> line </a:t>
            </a:r>
            <a:r>
              <a:rPr lang="es-AR" baseline="0" dirty="0" err="1" smtClean="0"/>
              <a:t>or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planting</a:t>
            </a:r>
            <a:r>
              <a:rPr lang="es-AR" baseline="0" dirty="0" smtClean="0"/>
              <a:t> band y Fuel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keep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tractors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movements</a:t>
            </a:r>
            <a:r>
              <a:rPr lang="es-AR" baseline="0" dirty="0" smtClean="0"/>
              <a:t>. </a:t>
            </a:r>
          </a:p>
          <a:p>
            <a:endParaRPr lang="es-AR" baseline="0" dirty="0" smtClean="0"/>
          </a:p>
          <a:p>
            <a:r>
              <a:rPr lang="es-AR" baseline="0" dirty="0" err="1" smtClean="0"/>
              <a:t>These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last</a:t>
            </a:r>
            <a:r>
              <a:rPr lang="es-AR" baseline="0" dirty="0" smtClean="0"/>
              <a:t> 2 </a:t>
            </a:r>
            <a:r>
              <a:rPr lang="es-AR" baseline="0" dirty="0" err="1" smtClean="0"/>
              <a:t>supplies</a:t>
            </a:r>
            <a:r>
              <a:rPr lang="es-AR" baseline="0" dirty="0" smtClean="0"/>
              <a:t> has no </a:t>
            </a:r>
            <a:r>
              <a:rPr lang="es-AR" baseline="0" dirty="0" err="1" smtClean="0"/>
              <a:t>direct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impact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quality</a:t>
            </a:r>
            <a:r>
              <a:rPr lang="es-AR" baseline="0" dirty="0" smtClean="0"/>
              <a:t> and </a:t>
            </a:r>
            <a:r>
              <a:rPr lang="es-AR" baseline="0" dirty="0" err="1" smtClean="0"/>
              <a:t>quantity</a:t>
            </a:r>
            <a:r>
              <a:rPr lang="es-AR" baseline="0" dirty="0" smtClean="0"/>
              <a:t>.  FUN PES FER yes.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don{t </a:t>
            </a:r>
            <a:r>
              <a:rPr lang="es-AR" baseline="0" dirty="0" err="1" smtClean="0"/>
              <a:t>want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compromise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vineyard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by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restricting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FPFer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because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those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agrochemicals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impacts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directly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revenue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by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affecting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quality</a:t>
            </a:r>
            <a:r>
              <a:rPr lang="es-AR" baseline="0" dirty="0" smtClean="0"/>
              <a:t> and </a:t>
            </a:r>
            <a:r>
              <a:rPr lang="es-AR" baseline="0" dirty="0" err="1" smtClean="0"/>
              <a:t>quantity</a:t>
            </a:r>
            <a:r>
              <a:rPr lang="es-AR" baseline="0" dirty="0" smtClean="0"/>
              <a:t> of grapes. So </a:t>
            </a:r>
            <a:r>
              <a:rPr lang="es-AR" baseline="0" dirty="0" err="1" smtClean="0"/>
              <a:t>we´ll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focus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our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attention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herbicides</a:t>
            </a:r>
            <a:r>
              <a:rPr lang="es-AR" baseline="0" dirty="0" smtClean="0"/>
              <a:t> and fuel.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041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Those</a:t>
            </a:r>
            <a:r>
              <a:rPr lang="es-AR" baseline="0" dirty="0" smtClean="0"/>
              <a:t> machines </a:t>
            </a:r>
            <a:r>
              <a:rPr lang="es-AR" baseline="0" dirty="0" err="1" smtClean="0"/>
              <a:t>picked</a:t>
            </a:r>
            <a:r>
              <a:rPr lang="es-AR" baseline="0" dirty="0" smtClean="0"/>
              <a:t> 502.3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 193.2 lineal </a:t>
            </a:r>
            <a:r>
              <a:rPr lang="es-AR" baseline="0" dirty="0" err="1" smtClean="0"/>
              <a:t>meters</a:t>
            </a:r>
            <a:r>
              <a:rPr lang="es-AR" baseline="0" dirty="0" smtClean="0"/>
              <a:t> in 69 </a:t>
            </a:r>
            <a:r>
              <a:rPr lang="es-AR" baseline="0" dirty="0" err="1" smtClean="0"/>
              <a:t>seconds</a:t>
            </a:r>
            <a:r>
              <a:rPr lang="es-AR" baseline="0" dirty="0" smtClean="0"/>
              <a:t>. </a:t>
            </a:r>
          </a:p>
          <a:p>
            <a:endParaRPr lang="es-AR" baseline="0" dirty="0" smtClean="0"/>
          </a:p>
          <a:p>
            <a:r>
              <a:rPr lang="es-AR" baseline="0" dirty="0" smtClean="0"/>
              <a:t>In 8 </a:t>
            </a:r>
            <a:r>
              <a:rPr lang="es-AR" baseline="0" dirty="0" err="1" smtClean="0"/>
              <a:t>hours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discounting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dowtime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which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15 minutes </a:t>
            </a:r>
            <a:r>
              <a:rPr lang="es-AR" baseline="0" dirty="0" err="1" smtClean="0"/>
              <a:t>every</a:t>
            </a:r>
            <a:r>
              <a:rPr lang="es-AR" baseline="0" dirty="0" smtClean="0"/>
              <a:t> 2000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machine)  </a:t>
            </a:r>
          </a:p>
          <a:p>
            <a:endParaRPr lang="es-AR" baseline="0" dirty="0" smtClean="0"/>
          </a:p>
          <a:p>
            <a:r>
              <a:rPr lang="es-AR" baseline="0" dirty="0" smtClean="0"/>
              <a:t>137,500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/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 -  68,750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/ machine. </a:t>
            </a:r>
            <a:r>
              <a:rPr lang="es-AR" baseline="0" dirty="0"/>
              <a:t> </a:t>
            </a:r>
            <a:r>
              <a:rPr lang="es-AR" baseline="0" dirty="0" smtClean="0"/>
              <a:t>- 8593 </a:t>
            </a:r>
            <a:r>
              <a:rPr lang="es-AR" baseline="0" dirty="0" err="1" smtClean="0"/>
              <a:t>kilogram</a:t>
            </a:r>
            <a:r>
              <a:rPr lang="es-AR" baseline="0" dirty="0" smtClean="0"/>
              <a:t>/ </a:t>
            </a:r>
            <a:r>
              <a:rPr lang="es-AR" baseline="0" dirty="0" err="1" smtClean="0"/>
              <a:t>hour</a:t>
            </a:r>
            <a:r>
              <a:rPr lang="es-AR" baseline="0" dirty="0" smtClean="0"/>
              <a:t> per machine.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870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Here</a:t>
            </a:r>
            <a:r>
              <a:rPr lang="es-AR" dirty="0" smtClean="0"/>
              <a:t> </a:t>
            </a:r>
            <a:r>
              <a:rPr lang="es-AR" dirty="0" err="1" smtClean="0"/>
              <a:t>it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interesting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see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where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starts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making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sense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using</a:t>
            </a:r>
            <a:r>
              <a:rPr lang="es-AR" baseline="0" dirty="0" smtClean="0"/>
              <a:t> 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machines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harvest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grapes. </a:t>
            </a:r>
          </a:p>
          <a:p>
            <a:r>
              <a:rPr lang="es-AR" baseline="0" dirty="0" err="1" smtClean="0"/>
              <a:t>This</a:t>
            </a:r>
            <a:r>
              <a:rPr lang="es-AR" baseline="0" dirty="0" smtClean="0"/>
              <a:t> chart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showing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those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vineyards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yielding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above</a:t>
            </a:r>
            <a:r>
              <a:rPr lang="es-AR" baseline="0" dirty="0" smtClean="0"/>
              <a:t> 25 </a:t>
            </a:r>
            <a:r>
              <a:rPr lang="es-AR" baseline="0" dirty="0" err="1" smtClean="0"/>
              <a:t>hundred</a:t>
            </a:r>
            <a:r>
              <a:rPr lang="es-AR" baseline="0" dirty="0" smtClean="0"/>
              <a:t> kilos </a:t>
            </a:r>
            <a:r>
              <a:rPr lang="es-AR" baseline="0" dirty="0" err="1" smtClean="0"/>
              <a:t>an</a:t>
            </a:r>
            <a:r>
              <a:rPr lang="es-AR" baseline="0" dirty="0" smtClean="0"/>
              <a:t> acre,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use of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machine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pick grapes </a:t>
            </a:r>
            <a:r>
              <a:rPr lang="es-AR" baseline="0" dirty="0" err="1" smtClean="0"/>
              <a:t>makes</a:t>
            </a:r>
            <a:r>
              <a:rPr lang="es-AR" baseline="0" dirty="0" smtClean="0"/>
              <a:t> more </a:t>
            </a:r>
            <a:r>
              <a:rPr lang="es-AR" baseline="0" dirty="0" err="1" smtClean="0"/>
              <a:t>sense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economically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cost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pick a </a:t>
            </a:r>
            <a:r>
              <a:rPr lang="es-AR" baseline="0" dirty="0" err="1" smtClean="0"/>
              <a:t>kilogram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dicreases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with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increasing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production</a:t>
            </a:r>
            <a:r>
              <a:rPr lang="es-AR" baseline="0" dirty="0" smtClean="0"/>
              <a:t>.  At 5 </a:t>
            </a:r>
            <a:r>
              <a:rPr lang="es-AR" baseline="0" dirty="0" err="1" smtClean="0"/>
              <a:t>tons</a:t>
            </a:r>
            <a:r>
              <a:rPr lang="es-AR" baseline="0" dirty="0" smtClean="0"/>
              <a:t>/acre machine </a:t>
            </a:r>
            <a:r>
              <a:rPr lang="es-AR" baseline="0" dirty="0" err="1" smtClean="0"/>
              <a:t>harvest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costs</a:t>
            </a:r>
            <a:r>
              <a:rPr lang="es-AR" baseline="0" dirty="0" smtClean="0"/>
              <a:t> 50% </a:t>
            </a:r>
            <a:r>
              <a:rPr lang="es-AR" baseline="0" dirty="0" err="1" smtClean="0"/>
              <a:t>copared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Manual. And at 1 </a:t>
            </a:r>
            <a:r>
              <a:rPr lang="es-AR" baseline="0" dirty="0" err="1" smtClean="0"/>
              <a:t>tn</a:t>
            </a:r>
            <a:r>
              <a:rPr lang="es-AR" baseline="0" dirty="0" smtClean="0"/>
              <a:t>/acre </a:t>
            </a:r>
            <a:r>
              <a:rPr lang="es-AR" baseline="0" dirty="0" err="1" smtClean="0"/>
              <a:t>it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2 and a </a:t>
            </a:r>
            <a:r>
              <a:rPr lang="es-AR" baseline="0" dirty="0" err="1" smtClean="0"/>
              <a:t>half</a:t>
            </a:r>
            <a:r>
              <a:rPr lang="es-AR" baseline="0" dirty="0" smtClean="0"/>
              <a:t> times more </a:t>
            </a:r>
            <a:r>
              <a:rPr lang="es-AR" baseline="0" dirty="0" err="1" smtClean="0"/>
              <a:t>expensive</a:t>
            </a:r>
            <a:r>
              <a:rPr lang="es-AR" baseline="0" dirty="0" smtClean="0"/>
              <a:t>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503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	this equipment ´</a:t>
            </a:r>
            <a:r>
              <a:rPr lang="en-US" sz="1200" dirty="0" err="1" smtClean="0">
                <a:latin typeface="Times Roman"/>
                <a:ea typeface="Times Roman"/>
                <a:cs typeface="Times Roman"/>
                <a:sym typeface="Times Roman"/>
              </a:rPr>
              <a:t>prejects</a:t>
            </a: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 a</a:t>
            </a:r>
            <a:r>
              <a:rPr lang="en-US" sz="1200" baseline="0" dirty="0" smtClean="0">
                <a:latin typeface="Times Roman"/>
                <a:ea typeface="Times Roman"/>
                <a:cs typeface="Times Roman"/>
                <a:sym typeface="Times Roman"/>
              </a:rPr>
              <a:t> persistent </a:t>
            </a: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infrared light towards the</a:t>
            </a:r>
            <a:r>
              <a:rPr lang="en-US" sz="1200" baseline="0" dirty="0" smtClean="0">
                <a:latin typeface="Times Roman"/>
                <a:ea typeface="Times Roman"/>
                <a:cs typeface="Times Roman"/>
                <a:sym typeface="Times Roman"/>
              </a:rPr>
              <a:t> soil, in the planting row.  At the very end there is a sensor that captures the </a:t>
            </a:r>
            <a:r>
              <a:rPr lang="en-US" sz="1200" baseline="0" dirty="0" err="1" smtClean="0">
                <a:latin typeface="Times Roman"/>
                <a:ea typeface="Times Roman"/>
                <a:cs typeface="Times Roman"/>
                <a:sym typeface="Times Roman"/>
              </a:rPr>
              <a:t>reflexion</a:t>
            </a:r>
            <a:r>
              <a:rPr lang="en-US" sz="1200" baseline="0" dirty="0" smtClean="0">
                <a:latin typeface="Times Roman"/>
                <a:ea typeface="Times Roman"/>
                <a:cs typeface="Times Roman"/>
                <a:sym typeface="Times Roman"/>
              </a:rPr>
              <a:t> of that infrared light, and when the reflection comes from a green object (Weed) that signal is decoded and sends the signal to the </a:t>
            </a:r>
            <a:r>
              <a:rPr lang="en-US" sz="1200" baseline="0" dirty="0" err="1" smtClean="0">
                <a:latin typeface="Times Roman"/>
                <a:ea typeface="Times Roman"/>
                <a:cs typeface="Times Roman"/>
                <a:sym typeface="Times Roman"/>
              </a:rPr>
              <a:t>emiter</a:t>
            </a:r>
            <a:r>
              <a:rPr lang="en-US" sz="1200" baseline="0" dirty="0" smtClean="0">
                <a:latin typeface="Times Roman"/>
                <a:ea typeface="Times Roman"/>
                <a:cs typeface="Times Roman"/>
                <a:sym typeface="Times Roman"/>
              </a:rPr>
              <a:t> to open it and spray the </a:t>
            </a:r>
            <a:r>
              <a:rPr lang="en-US" sz="1200" baseline="0" smtClean="0">
                <a:latin typeface="Times Roman"/>
                <a:ea typeface="Times Roman"/>
                <a:cs typeface="Times Roman"/>
                <a:sym typeface="Times Roman"/>
              </a:rPr>
              <a:t>weed </a:t>
            </a:r>
            <a:endParaRPr lang="en-US" sz="1200" dirty="0" smtClean="0">
              <a:latin typeface="Times Roman"/>
              <a:ea typeface="Times Roman"/>
              <a:cs typeface="Times Roman"/>
              <a:sym typeface="Times Roman"/>
            </a:endParaRP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endParaRPr lang="en-US" sz="1200" dirty="0" smtClean="0">
              <a:latin typeface="Times Roman"/>
              <a:ea typeface="Times Roman"/>
              <a:cs typeface="Times Roman"/>
              <a:sym typeface="Times Roman"/>
            </a:endParaRP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   •	Save on overall weed control costs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	•	Reduce chemical usage by applying precisely and in low amounts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	•	Reduce the environmental impact of your field activities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	•	Cut down on time and labor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lang="en-US" sz="1200" dirty="0" smtClean="0">
                <a:latin typeface="Times Roman"/>
                <a:ea typeface="Times Roman"/>
                <a:cs typeface="Times Roman"/>
                <a:sym typeface="Times Roman"/>
              </a:rPr>
              <a:t>	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133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err="1" smtClean="0"/>
              <a:t>Here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can </a:t>
            </a:r>
            <a:r>
              <a:rPr lang="es-AR" baseline="0" dirty="0" err="1" smtClean="0"/>
              <a:t>see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claerly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how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seeker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works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Only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when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sensor </a:t>
            </a:r>
            <a:r>
              <a:rPr lang="es-AR" baseline="0" dirty="0" err="1" smtClean="0"/>
              <a:t>detects</a:t>
            </a:r>
            <a:r>
              <a:rPr lang="es-AR" baseline="0" dirty="0" smtClean="0"/>
              <a:t> a </a:t>
            </a:r>
            <a:r>
              <a:rPr lang="es-AR" baseline="0" dirty="0" err="1" smtClean="0"/>
              <a:t>green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reflection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seeker</a:t>
            </a:r>
            <a:r>
              <a:rPr lang="es-AR" baseline="0" dirty="0" smtClean="0"/>
              <a:t> spray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2 </a:t>
            </a:r>
            <a:r>
              <a:rPr lang="es-AR" baseline="0" dirty="0" err="1" smtClean="0"/>
              <a:t>sensors</a:t>
            </a:r>
            <a:r>
              <a:rPr lang="es-AR" baseline="0" dirty="0" smtClean="0"/>
              <a:t> in </a:t>
            </a:r>
            <a:r>
              <a:rPr lang="es-AR" baseline="0" dirty="0" err="1" smtClean="0"/>
              <a:t>each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side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structure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not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spraying</a:t>
            </a:r>
            <a:r>
              <a:rPr lang="es-AR" baseline="0" dirty="0" smtClean="0"/>
              <a:t>, and </a:t>
            </a:r>
            <a:r>
              <a:rPr lang="es-AR" baseline="0" dirty="0" err="1" smtClean="0"/>
              <a:t>there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where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savings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starts</a:t>
            </a:r>
            <a:r>
              <a:rPr lang="es-AR" baseline="0" dirty="0" smtClean="0"/>
              <a:t>. </a:t>
            </a:r>
          </a:p>
          <a:p>
            <a:endParaRPr lang="es-AR" baseline="0" dirty="0" smtClean="0"/>
          </a:p>
          <a:p>
            <a:r>
              <a:rPr lang="es-AR" baseline="0" dirty="0" err="1" smtClean="0"/>
              <a:t>Thanks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this</a:t>
            </a:r>
            <a:r>
              <a:rPr lang="es-AR" baseline="0" dirty="0" smtClean="0"/>
              <a:t> new </a:t>
            </a:r>
            <a:r>
              <a:rPr lang="es-AR" baseline="0" dirty="0" err="1" smtClean="0"/>
              <a:t>technology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would</a:t>
            </a:r>
            <a:r>
              <a:rPr lang="es-AR" baseline="0" dirty="0" smtClean="0"/>
              <a:t>  be </a:t>
            </a:r>
            <a:r>
              <a:rPr lang="es-AR" baseline="0" dirty="0" err="1" smtClean="0"/>
              <a:t>able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reduce 80%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application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herbicide</a:t>
            </a:r>
            <a:r>
              <a:rPr lang="es-AR" baseline="0" dirty="0" smtClean="0"/>
              <a:t>. CHANGE SLIDE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5300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AS </a:t>
            </a:r>
            <a:r>
              <a:rPr lang="es-AR" dirty="0" err="1" smtClean="0"/>
              <a:t>many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you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should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know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already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use </a:t>
            </a:r>
            <a:r>
              <a:rPr lang="es-AR" baseline="0" dirty="0" err="1" smtClean="0"/>
              <a:t>herbicide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elimiante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close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planting</a:t>
            </a:r>
            <a:r>
              <a:rPr lang="es-AR" baseline="0" dirty="0" smtClean="0"/>
              <a:t> band, in </a:t>
            </a:r>
            <a:r>
              <a:rPr lang="es-AR" baseline="0" dirty="0" err="1" smtClean="0"/>
              <a:t>order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set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plants</a:t>
            </a:r>
            <a:r>
              <a:rPr lang="es-AR" baseline="0" dirty="0" smtClean="0"/>
              <a:t> free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competition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</a:t>
            </a:r>
            <a:r>
              <a:rPr lang="es-AR" baseline="0" dirty="0" smtClean="0"/>
              <a:t> consume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water</a:t>
            </a:r>
            <a:r>
              <a:rPr lang="es-AR" baseline="0" dirty="0" smtClean="0"/>
              <a:t> and </a:t>
            </a:r>
            <a:r>
              <a:rPr lang="es-AR" baseline="0" dirty="0" err="1" smtClean="0"/>
              <a:t>nutrients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scheduled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feed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vines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causing</a:t>
            </a:r>
            <a:r>
              <a:rPr lang="es-AR" baseline="0" dirty="0" smtClean="0"/>
              <a:t> a </a:t>
            </a:r>
            <a:r>
              <a:rPr lang="es-AR" baseline="0" dirty="0" err="1" smtClean="0"/>
              <a:t>weaker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growth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vine. </a:t>
            </a:r>
          </a:p>
          <a:p>
            <a:endParaRPr lang="es-AR" baseline="0" dirty="0" smtClean="0"/>
          </a:p>
          <a:p>
            <a:r>
              <a:rPr lang="es-AR" baseline="0" dirty="0" err="1" smtClean="0"/>
              <a:t>We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have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been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applying</a:t>
            </a:r>
            <a:r>
              <a:rPr lang="es-AR" baseline="0" dirty="0" smtClean="0"/>
              <a:t> 1 </a:t>
            </a:r>
            <a:r>
              <a:rPr lang="es-AR" baseline="0" dirty="0" err="1" smtClean="0"/>
              <a:t>liter</a:t>
            </a:r>
            <a:r>
              <a:rPr lang="es-AR" baseline="0" dirty="0" smtClean="0"/>
              <a:t> / acre of </a:t>
            </a:r>
            <a:r>
              <a:rPr lang="es-AR" baseline="0" dirty="0" err="1" smtClean="0"/>
              <a:t>herbicide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application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Which</a:t>
            </a:r>
            <a:r>
              <a:rPr lang="es-AR" baseline="0" dirty="0" smtClean="0"/>
              <a:t> can </a:t>
            </a:r>
            <a:r>
              <a:rPr lang="es-AR" baseline="0" dirty="0" err="1" smtClean="0"/>
              <a:t>vary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4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6 in a </a:t>
            </a:r>
            <a:r>
              <a:rPr lang="es-AR" baseline="0" dirty="0" err="1" smtClean="0"/>
              <a:t>season</a:t>
            </a:r>
            <a:r>
              <a:rPr lang="es-AR" baseline="0" dirty="0" smtClean="0"/>
              <a:t>. So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cuurrently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spending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around</a:t>
            </a:r>
            <a:r>
              <a:rPr lang="es-AR" baseline="0" dirty="0" smtClean="0"/>
              <a:t> 5 </a:t>
            </a:r>
            <a:r>
              <a:rPr lang="es-AR" baseline="0" dirty="0" err="1" smtClean="0"/>
              <a:t>liters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herbicide</a:t>
            </a:r>
            <a:r>
              <a:rPr lang="es-AR" baseline="0" dirty="0" smtClean="0"/>
              <a:t> per acre per </a:t>
            </a:r>
            <a:r>
              <a:rPr lang="es-AR" baseline="0" dirty="0" err="1" smtClean="0"/>
              <a:t>year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2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err="1" smtClean="0"/>
              <a:t>Moving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costs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down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U$S 11.07 - acre. </a:t>
            </a:r>
          </a:p>
          <a:p>
            <a:endParaRPr lang="es-AR" baseline="0" dirty="0" smtClean="0"/>
          </a:p>
          <a:p>
            <a:r>
              <a:rPr lang="es-AR" baseline="0" dirty="0" smtClean="0"/>
              <a:t>BUT </a:t>
            </a:r>
            <a:r>
              <a:rPr lang="es-AR" baseline="0" dirty="0" err="1" smtClean="0"/>
              <a:t>this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not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really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signifficant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when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consider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environmental</a:t>
            </a:r>
            <a:r>
              <a:rPr lang="es-AR" baseline="0" dirty="0" smtClean="0"/>
              <a:t> </a:t>
            </a:r>
            <a:r>
              <a:rPr lang="es-AR" baseline="0" dirty="0" err="1" smtClean="0"/>
              <a:t>benefits</a:t>
            </a:r>
            <a:r>
              <a:rPr lang="es-AR" baseline="0" dirty="0" smtClean="0"/>
              <a:t> of </a:t>
            </a:r>
            <a:r>
              <a:rPr lang="es-AR" baseline="0" dirty="0" err="1" smtClean="0"/>
              <a:t>not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sprying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floor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with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gliphosate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Sustainable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comision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which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are </a:t>
            </a:r>
            <a:r>
              <a:rPr lang="es-AR" baseline="0" dirty="0" err="1" smtClean="0"/>
              <a:t>memeber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since</a:t>
            </a:r>
            <a:r>
              <a:rPr lang="es-AR" baseline="0" dirty="0" smtClean="0"/>
              <a:t> june 2014,  </a:t>
            </a:r>
            <a:r>
              <a:rPr lang="es-AR" baseline="0" dirty="0" err="1" smtClean="0"/>
              <a:t>suggests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shouldnt</a:t>
            </a:r>
            <a:r>
              <a:rPr lang="es-AR" baseline="0" dirty="0" smtClean="0"/>
              <a:t> be </a:t>
            </a:r>
            <a:r>
              <a:rPr lang="es-AR" baseline="0" dirty="0" err="1" smtClean="0"/>
              <a:t>spending</a:t>
            </a:r>
            <a:r>
              <a:rPr lang="es-AR" baseline="0" dirty="0" smtClean="0"/>
              <a:t> more </a:t>
            </a:r>
            <a:r>
              <a:rPr lang="es-AR" baseline="0" dirty="0" err="1" smtClean="0"/>
              <a:t>than</a:t>
            </a:r>
            <a:r>
              <a:rPr lang="es-AR" baseline="0" dirty="0" smtClean="0"/>
              <a:t> 2 </a:t>
            </a:r>
            <a:r>
              <a:rPr lang="es-AR" baseline="0" dirty="0" err="1" smtClean="0"/>
              <a:t>liters</a:t>
            </a:r>
            <a:r>
              <a:rPr lang="es-AR" baseline="0" dirty="0" smtClean="0"/>
              <a:t> per acre per </a:t>
            </a:r>
            <a:r>
              <a:rPr lang="es-AR" baseline="0" dirty="0" err="1" smtClean="0"/>
              <a:t>year</a:t>
            </a:r>
            <a:r>
              <a:rPr lang="es-AR" baseline="0" dirty="0" smtClean="0"/>
              <a:t> and </a:t>
            </a:r>
            <a:r>
              <a:rPr lang="es-AR" baseline="0" dirty="0" err="1" smtClean="0"/>
              <a:t>with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weedseeker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would</a:t>
            </a:r>
            <a:r>
              <a:rPr lang="es-AR" baseline="0" dirty="0" smtClean="0"/>
              <a:t> be </a:t>
            </a:r>
            <a:r>
              <a:rPr lang="es-AR" baseline="0" dirty="0" err="1" smtClean="0"/>
              <a:t>able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keep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planting</a:t>
            </a:r>
            <a:r>
              <a:rPr lang="es-AR" baseline="0" dirty="0" smtClean="0"/>
              <a:t> band free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weeds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by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spraying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only</a:t>
            </a:r>
            <a:r>
              <a:rPr lang="es-AR" baseline="0" dirty="0" smtClean="0"/>
              <a:t> 1 </a:t>
            </a:r>
            <a:r>
              <a:rPr lang="es-AR" baseline="0" dirty="0" err="1" smtClean="0"/>
              <a:t>liter</a:t>
            </a:r>
            <a:r>
              <a:rPr lang="es-AR" baseline="0" dirty="0" smtClean="0"/>
              <a:t> per acre / </a:t>
            </a:r>
            <a:r>
              <a:rPr lang="es-AR" baseline="0" dirty="0" err="1" smtClean="0"/>
              <a:t>year</a:t>
            </a:r>
            <a:r>
              <a:rPr lang="es-AR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2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2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9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en-US" dirty="0" smtClean="0"/>
              <a:t>I will show what happens in your vineyard not only from </a:t>
            </a:r>
            <a:r>
              <a:rPr lang="en-US" baseline="0" dirty="0" smtClean="0"/>
              <a:t> a </a:t>
            </a:r>
            <a:r>
              <a:rPr lang="en-US" dirty="0" smtClean="0"/>
              <a:t>technical point of views,</a:t>
            </a:r>
            <a:r>
              <a:rPr lang="en-US" baseline="0" dirty="0" smtClean="0"/>
              <a:t> but also with from a business</a:t>
            </a:r>
            <a:r>
              <a:rPr lang="en-US" dirty="0" smtClean="0"/>
              <a:t> perspective.</a:t>
            </a:r>
            <a:r>
              <a:rPr lang="en-US" baseline="0" dirty="0" smtClean="0"/>
              <a:t> . (or why the hell I am loosing money every year) 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And also, I found this an important opportunity to tell you show you that it is very important for me personally keep the costs down.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  -  We are going to through all the factors that impacts on the farming costs and Revenues and what are we actually doing in order to help you to have a healthier agricultural business. </a:t>
            </a:r>
          </a:p>
          <a:p>
            <a:pPr marL="228600" indent="-228600">
              <a:buAutoNum type="alphaUcParenR"/>
            </a:pPr>
            <a:endParaRPr lang="en-US" baseline="0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811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34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baseline="0" dirty="0" err="1" smtClean="0"/>
              <a:t>During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history</a:t>
            </a:r>
            <a:r>
              <a:rPr lang="es-US" baseline="0" dirty="0" smtClean="0"/>
              <a:t> of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grape </a:t>
            </a:r>
            <a:r>
              <a:rPr lang="es-US" baseline="0" dirty="0" err="1" smtClean="0"/>
              <a:t>business</a:t>
            </a:r>
            <a:r>
              <a:rPr lang="es-US" baseline="0" dirty="0" smtClean="0"/>
              <a:t> in Argentina,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can </a:t>
            </a:r>
            <a:r>
              <a:rPr lang="es-US" baseline="0" dirty="0" err="1" smtClean="0"/>
              <a:t>find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periods</a:t>
            </a:r>
            <a:r>
              <a:rPr lang="es-US" baseline="0" dirty="0" smtClean="0"/>
              <a:t> of time </a:t>
            </a:r>
            <a:r>
              <a:rPr lang="es-US" baseline="0" dirty="0" err="1" smtClean="0"/>
              <a:t>where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growing</a:t>
            </a:r>
            <a:r>
              <a:rPr lang="es-US" baseline="0" dirty="0" smtClean="0"/>
              <a:t> grapes </a:t>
            </a:r>
            <a:r>
              <a:rPr lang="es-US" baseline="0" dirty="0" err="1" smtClean="0"/>
              <a:t>was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extraordinary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business</a:t>
            </a:r>
            <a:r>
              <a:rPr lang="es-US" baseline="0" dirty="0" smtClean="0"/>
              <a:t>, and </a:t>
            </a:r>
            <a:r>
              <a:rPr lang="es-US" baseline="0" dirty="0" err="1" smtClean="0"/>
              <a:t>some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others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where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low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profitability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forced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many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wineries</a:t>
            </a:r>
            <a:r>
              <a:rPr lang="es-US" baseline="0" dirty="0" smtClean="0"/>
              <a:t> and </a:t>
            </a:r>
            <a:r>
              <a:rPr lang="es-US" baseline="0" dirty="0" err="1" smtClean="0"/>
              <a:t>vineyards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close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thier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Doors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had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reconvert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their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quality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products</a:t>
            </a:r>
            <a:r>
              <a:rPr lang="es-US" baseline="0" dirty="0" smtClean="0"/>
              <a:t>. 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can </a:t>
            </a:r>
            <a:r>
              <a:rPr lang="es-US" baseline="0" dirty="0" err="1" smtClean="0"/>
              <a:t>see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here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that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had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gone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through</a:t>
            </a:r>
            <a:r>
              <a:rPr lang="es-US" baseline="0" dirty="0" smtClean="0"/>
              <a:t> a </a:t>
            </a:r>
            <a:r>
              <a:rPr lang="es-US" baseline="0" dirty="0" err="1" smtClean="0"/>
              <a:t>great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moment</a:t>
            </a:r>
            <a:r>
              <a:rPr lang="es-US" baseline="0" dirty="0" smtClean="0"/>
              <a:t> (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90s) </a:t>
            </a:r>
            <a:r>
              <a:rPr lang="es-US" baseline="0" dirty="0" err="1" smtClean="0"/>
              <a:t>where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revenues</a:t>
            </a:r>
            <a:r>
              <a:rPr lang="es-US" baseline="0" dirty="0" smtClean="0"/>
              <a:t> exceded in 80’90%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famring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costs</a:t>
            </a:r>
            <a:r>
              <a:rPr lang="es-US" baseline="0" dirty="0" smtClean="0"/>
              <a:t>. In 2013 </a:t>
            </a:r>
            <a:r>
              <a:rPr lang="es-US" baseline="0" dirty="0" err="1" smtClean="0"/>
              <a:t>our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currency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was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devaluated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against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Dollar</a:t>
            </a:r>
            <a:r>
              <a:rPr lang="es-US" baseline="0" dirty="0" smtClean="0"/>
              <a:t>, </a:t>
            </a:r>
            <a:r>
              <a:rPr lang="es-US" baseline="0" dirty="0" err="1" smtClean="0"/>
              <a:t>which</a:t>
            </a:r>
            <a:r>
              <a:rPr lang="es-US" baseline="0" dirty="0" smtClean="0"/>
              <a:t> </a:t>
            </a:r>
            <a:r>
              <a:rPr lang="es-US" baseline="0" dirty="0" err="1" smtClean="0"/>
              <a:t>caused</a:t>
            </a:r>
            <a:r>
              <a:rPr lang="es-US" baseline="0" dirty="0" smtClean="0"/>
              <a:t> a stop in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increase</a:t>
            </a:r>
            <a:r>
              <a:rPr lang="es-US" baseline="0" dirty="0" smtClean="0"/>
              <a:t> of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farming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costs</a:t>
            </a:r>
            <a:r>
              <a:rPr lang="es-US" baseline="0" dirty="0" smtClean="0"/>
              <a:t>.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planted</a:t>
            </a:r>
            <a:r>
              <a:rPr lang="es-US" baseline="0" dirty="0" smtClean="0"/>
              <a:t> acres are </a:t>
            </a:r>
            <a:r>
              <a:rPr lang="es-US" baseline="0" dirty="0" err="1" smtClean="0"/>
              <a:t>decreasing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every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year</a:t>
            </a:r>
            <a:r>
              <a:rPr lang="es-US" baseline="0" dirty="0" smtClean="0"/>
              <a:t> and </a:t>
            </a:r>
            <a:r>
              <a:rPr lang="es-US" baseline="0" dirty="0" err="1" smtClean="0"/>
              <a:t>consequently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there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will</a:t>
            </a:r>
            <a:r>
              <a:rPr lang="es-US" baseline="0" dirty="0" smtClean="0"/>
              <a:t> be a </a:t>
            </a:r>
            <a:r>
              <a:rPr lang="es-US" baseline="0" dirty="0" err="1" smtClean="0"/>
              <a:t>moment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soon</a:t>
            </a:r>
            <a:r>
              <a:rPr lang="es-US" baseline="0" dirty="0" smtClean="0"/>
              <a:t>, </a:t>
            </a:r>
            <a:r>
              <a:rPr lang="es-US" baseline="0" dirty="0" err="1" smtClean="0"/>
              <a:t>when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demand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higher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than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supply</a:t>
            </a:r>
            <a:r>
              <a:rPr lang="es-US" baseline="0" dirty="0" smtClean="0"/>
              <a:t>, grape </a:t>
            </a:r>
            <a:r>
              <a:rPr lang="es-US" baseline="0" dirty="0" err="1" smtClean="0"/>
              <a:t>price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will</a:t>
            </a:r>
            <a:r>
              <a:rPr lang="es-US" baseline="0" dirty="0" smtClean="0"/>
              <a:t> </a:t>
            </a:r>
            <a:r>
              <a:rPr lang="es-US" baseline="0" dirty="0" err="1" smtClean="0"/>
              <a:t>raise</a:t>
            </a:r>
            <a:r>
              <a:rPr lang="es-US" baseline="0" dirty="0" smtClean="0"/>
              <a:t>.   </a:t>
            </a:r>
          </a:p>
          <a:p>
            <a:endParaRPr lang="es-US" baseline="0" dirty="0" smtClean="0"/>
          </a:p>
          <a:p>
            <a:r>
              <a:rPr lang="es-US" baseline="0" dirty="0" err="1" smtClean="0"/>
              <a:t>Wineries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producing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themeselves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super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premium</a:t>
            </a:r>
            <a:r>
              <a:rPr lang="es-US" baseline="0" dirty="0" smtClean="0"/>
              <a:t> grapes. </a:t>
            </a:r>
            <a:r>
              <a:rPr lang="es-US" baseline="0" dirty="0" err="1" smtClean="0"/>
              <a:t>They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have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enough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prodcution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handle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source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wine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market</a:t>
            </a:r>
            <a:r>
              <a:rPr lang="es-US" baseline="0" dirty="0" smtClean="0"/>
              <a:t>.  </a:t>
            </a:r>
            <a:r>
              <a:rPr lang="es-US" baseline="0" dirty="0" err="1" smtClean="0"/>
              <a:t>Export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trends</a:t>
            </a:r>
            <a:r>
              <a:rPr lang="es-US" baseline="0" dirty="0" smtClean="0"/>
              <a:t> shows </a:t>
            </a:r>
            <a:r>
              <a:rPr lang="es-US" baseline="0" dirty="0" err="1" smtClean="0"/>
              <a:t>that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volume</a:t>
            </a:r>
            <a:r>
              <a:rPr lang="es-US" baseline="0" dirty="0" smtClean="0"/>
              <a:t> (60 US$ a case and </a:t>
            </a:r>
            <a:r>
              <a:rPr lang="es-US" baseline="0" dirty="0" err="1" smtClean="0"/>
              <a:t>below</a:t>
            </a:r>
            <a:r>
              <a:rPr lang="es-US" baseline="0" dirty="0" smtClean="0"/>
              <a:t> ) in </a:t>
            </a:r>
            <a:r>
              <a:rPr lang="es-US" baseline="0" dirty="0" err="1" smtClean="0"/>
              <a:t>decreasing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but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high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end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wines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increasing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demand</a:t>
            </a:r>
            <a:r>
              <a:rPr lang="es-US" baseline="0" dirty="0" smtClean="0"/>
              <a:t>.  </a:t>
            </a:r>
          </a:p>
          <a:p>
            <a:endParaRPr lang="es-US" baseline="0" dirty="0" smtClean="0"/>
          </a:p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87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lphaUcParenR"/>
            </a:pPr>
            <a:r>
              <a:rPr lang="en-US" baseline="0" dirty="0" smtClean="0"/>
              <a:t>Direct Labor represent the biggest portion of the costs in every region. 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Napa has the Highest proportion in direct labor expenses, Due to $/hour , not the hours/acre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Uco</a:t>
            </a:r>
            <a:r>
              <a:rPr lang="en-US" baseline="0" dirty="0" smtClean="0"/>
              <a:t> Valley we spray less than half of the times compared to France, but our agrochemicals are more expensive than theirs.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811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 terms we see that there is little difference in the proportions of usage hours between SP and P except for canopy management. </a:t>
            </a:r>
          </a:p>
          <a:p>
            <a:endParaRPr lang="en-US" dirty="0" smtClean="0"/>
          </a:p>
          <a:p>
            <a:r>
              <a:rPr lang="en-US" dirty="0" smtClean="0"/>
              <a:t>Canopy Management represents almost 60% of all hours spent. and the difference between SP and P is given primarily by a task named Shoot Thinning and Leaf</a:t>
            </a:r>
            <a:r>
              <a:rPr lang="en-US" baseline="0" dirty="0" smtClean="0"/>
              <a:t> Thinning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Richard Saperstein</a:t>
            </a:r>
            <a:r>
              <a:rPr lang="en-US" baseline="0" dirty="0" smtClean="0"/>
              <a:t>. It took him almost 2 hours to complete almost half a row.  Right?  </a:t>
            </a:r>
            <a:r>
              <a:rPr lang="en-US" baseline="0" dirty="0" err="1" smtClean="0"/>
              <a:t>Haha</a:t>
            </a:r>
            <a:r>
              <a:rPr lang="en-US" baseline="0" dirty="0" smtClean="0"/>
              <a:t>.  that represent 4 hours per row..  And lot 10 has around  average 24 rows per acre ‘ this means almost 100 hours. !!  </a:t>
            </a:r>
          </a:p>
          <a:p>
            <a:endParaRPr lang="en-US" dirty="0" smtClean="0"/>
          </a:p>
          <a:p>
            <a:r>
              <a:rPr lang="en-US" dirty="0" smtClean="0"/>
              <a:t>Harvest premium consume more hours than super premium, because it is directly proportional to the amount of grapes.</a:t>
            </a:r>
          </a:p>
          <a:p>
            <a:endParaRPr lang="en-US" dirty="0" smtClean="0"/>
          </a:p>
          <a:p>
            <a:r>
              <a:rPr lang="en-US" dirty="0" smtClean="0"/>
              <a:t>One thing to bear in mind is that the consumption of these hours is pretty concentrated in the months of (CHANGE SLIDE) December and January. </a:t>
            </a:r>
          </a:p>
          <a:p>
            <a:r>
              <a:rPr lang="en-US" dirty="0" smtClean="0"/>
              <a:t>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228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err="1" smtClean="0"/>
              <a:t>We</a:t>
            </a:r>
            <a:r>
              <a:rPr lang="es-US" baseline="0" dirty="0" err="1" smtClean="0"/>
              <a:t>’ve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been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suffering</a:t>
            </a:r>
            <a:r>
              <a:rPr lang="es-US" baseline="0" dirty="0" smtClean="0"/>
              <a:t> a </a:t>
            </a:r>
            <a:r>
              <a:rPr lang="es-US" baseline="0" dirty="0" err="1" smtClean="0"/>
              <a:t>constant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increase</a:t>
            </a:r>
            <a:r>
              <a:rPr lang="es-US" baseline="0" dirty="0" smtClean="0"/>
              <a:t> of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labor </a:t>
            </a:r>
            <a:r>
              <a:rPr lang="es-US" baseline="0" dirty="0" err="1" smtClean="0"/>
              <a:t>costs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durinf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this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period</a:t>
            </a:r>
            <a:r>
              <a:rPr lang="es-US" baseline="0" dirty="0" smtClean="0"/>
              <a:t>.  High </a:t>
            </a:r>
            <a:r>
              <a:rPr lang="es-US" baseline="0" dirty="0" err="1" smtClean="0"/>
              <a:t>inflation</a:t>
            </a:r>
            <a:r>
              <a:rPr lang="es-US" baseline="0" dirty="0" smtClean="0"/>
              <a:t> and dólar </a:t>
            </a:r>
            <a:r>
              <a:rPr lang="es-US" baseline="0" dirty="0" err="1" smtClean="0"/>
              <a:t>price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stabilized</a:t>
            </a:r>
            <a:r>
              <a:rPr lang="es-US" baseline="0" dirty="0" smtClean="0"/>
              <a:t>. </a:t>
            </a:r>
            <a:r>
              <a:rPr lang="es-US" baseline="0" dirty="0" err="1" smtClean="0"/>
              <a:t>Noe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with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devaluations</a:t>
            </a:r>
            <a:r>
              <a:rPr lang="es-US" baseline="0" dirty="0" smtClean="0"/>
              <a:t> of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ARG pesos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expect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that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curve </a:t>
            </a:r>
            <a:r>
              <a:rPr lang="es-US" baseline="0" dirty="0" err="1" smtClean="0"/>
              <a:t>gets</a:t>
            </a:r>
            <a:r>
              <a:rPr lang="es-US" baseline="0" dirty="0" smtClean="0"/>
              <a:t> flat.  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93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I hace to </a:t>
            </a:r>
            <a:r>
              <a:rPr lang="es-US" dirty="0" err="1" smtClean="0"/>
              <a:t>say</a:t>
            </a:r>
            <a:r>
              <a:rPr lang="es-US" dirty="0" smtClean="0"/>
              <a:t> </a:t>
            </a:r>
            <a:r>
              <a:rPr lang="es-US" dirty="0" err="1" smtClean="0"/>
              <a:t>here</a:t>
            </a:r>
            <a:r>
              <a:rPr lang="es-US" dirty="0" smtClean="0"/>
              <a:t> </a:t>
            </a:r>
            <a:r>
              <a:rPr lang="es-US" dirty="0" err="1" smtClean="0"/>
              <a:t>that</a:t>
            </a:r>
            <a:r>
              <a:rPr lang="es-US" dirty="0" smtClean="0"/>
              <a:t> </a:t>
            </a:r>
            <a:r>
              <a:rPr lang="es-US" dirty="0" err="1" smtClean="0"/>
              <a:t>we</a:t>
            </a:r>
            <a:r>
              <a:rPr lang="es-US" dirty="0" smtClean="0"/>
              <a:t> are </a:t>
            </a:r>
            <a:r>
              <a:rPr lang="es-US" dirty="0" err="1" smtClean="0"/>
              <a:t>reallly</a:t>
            </a:r>
            <a:r>
              <a:rPr lang="es-US" dirty="0" smtClean="0"/>
              <a:t> </a:t>
            </a:r>
            <a:r>
              <a:rPr lang="es-US" dirty="0" err="1" smtClean="0"/>
              <a:t>focus</a:t>
            </a:r>
            <a:r>
              <a:rPr lang="es-US" dirty="0" smtClean="0"/>
              <a:t> </a:t>
            </a:r>
            <a:r>
              <a:rPr lang="es-US" dirty="0" err="1" smtClean="0"/>
              <a:t>on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being</a:t>
            </a:r>
            <a:r>
              <a:rPr lang="es-US" baseline="0" dirty="0" smtClean="0"/>
              <a:t> more </a:t>
            </a:r>
            <a:r>
              <a:rPr lang="es-US" baseline="0" dirty="0" err="1" smtClean="0"/>
              <a:t>efficient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every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year</a:t>
            </a:r>
            <a:r>
              <a:rPr lang="es-US" baseline="0" dirty="0" smtClean="0"/>
              <a:t>.  </a:t>
            </a:r>
          </a:p>
          <a:p>
            <a:r>
              <a:rPr lang="es-US" baseline="0" dirty="0" err="1" smtClean="0"/>
              <a:t>It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surprisingly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easy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spend</a:t>
            </a:r>
            <a:r>
              <a:rPr lang="es-US" baseline="0" dirty="0" smtClean="0"/>
              <a:t> more </a:t>
            </a:r>
            <a:r>
              <a:rPr lang="es-US" baseline="0" dirty="0" err="1" smtClean="0"/>
              <a:t>hours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than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predicted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ones</a:t>
            </a:r>
            <a:r>
              <a:rPr lang="es-US" baseline="0" dirty="0" smtClean="0"/>
              <a:t>. 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whole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team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thinking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this</a:t>
            </a:r>
            <a:r>
              <a:rPr lang="es-US" baseline="0" dirty="0" smtClean="0"/>
              <a:t>. </a:t>
            </a:r>
            <a:r>
              <a:rPr lang="es-US" baseline="0" dirty="0" err="1" smtClean="0"/>
              <a:t>Actally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their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bonuses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directly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related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savings</a:t>
            </a:r>
            <a:r>
              <a:rPr lang="es-US" baseline="0" dirty="0" smtClean="0"/>
              <a:t>. </a:t>
            </a:r>
          </a:p>
          <a:p>
            <a:endParaRPr lang="es-US" baseline="0" dirty="0" smtClean="0"/>
          </a:p>
          <a:p>
            <a:r>
              <a:rPr lang="es-US" baseline="0" dirty="0" err="1" smtClean="0"/>
              <a:t>We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not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only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focus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getting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efficent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</a:t>
            </a:r>
            <a:r>
              <a:rPr lang="es-US" baseline="0" dirty="0" smtClean="0"/>
              <a:t> Labor </a:t>
            </a:r>
            <a:r>
              <a:rPr lang="es-US" baseline="0" dirty="0" err="1" smtClean="0"/>
              <a:t>costs</a:t>
            </a:r>
            <a:r>
              <a:rPr lang="es-US" baseline="0" dirty="0" smtClean="0"/>
              <a:t>,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also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thinking</a:t>
            </a:r>
            <a:r>
              <a:rPr lang="es-US" baseline="0" dirty="0" smtClean="0"/>
              <a:t> </a:t>
            </a:r>
            <a:r>
              <a:rPr lang="es-US" baseline="0" dirty="0" err="1" smtClean="0"/>
              <a:t>on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rest</a:t>
            </a:r>
            <a:r>
              <a:rPr lang="es-US" baseline="0" dirty="0" smtClean="0"/>
              <a:t> of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expenses </a:t>
            </a:r>
            <a:r>
              <a:rPr lang="es-US" baseline="0" dirty="0" err="1" smtClean="0"/>
              <a:t>that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have</a:t>
            </a:r>
            <a:r>
              <a:rPr lang="es-US" baseline="0" dirty="0" smtClean="0"/>
              <a:t> to </a:t>
            </a:r>
            <a:r>
              <a:rPr lang="es-US" baseline="0" dirty="0" err="1" smtClean="0"/>
              <a:t>face</a:t>
            </a:r>
            <a:r>
              <a:rPr lang="es-US" baseline="0" dirty="0" smtClean="0"/>
              <a:t>  </a:t>
            </a:r>
            <a:r>
              <a:rPr lang="es-US" baseline="0" dirty="0" err="1" smtClean="0"/>
              <a:t>while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farming</a:t>
            </a:r>
            <a:r>
              <a:rPr lang="es-US" baseline="0" dirty="0" smtClean="0"/>
              <a:t>.  </a:t>
            </a:r>
            <a:r>
              <a:rPr lang="es-US" baseline="0" dirty="0" err="1" smtClean="0"/>
              <a:t>Argrchemicals</a:t>
            </a:r>
            <a:r>
              <a:rPr lang="es-US" baseline="0" dirty="0" smtClean="0"/>
              <a:t> and </a:t>
            </a:r>
            <a:r>
              <a:rPr lang="es-US" baseline="0" dirty="0" err="1" smtClean="0"/>
              <a:t>Supplies</a:t>
            </a:r>
            <a:r>
              <a:rPr lang="es-US" baseline="0" dirty="0" smtClean="0"/>
              <a:t> are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2nd </a:t>
            </a:r>
            <a:r>
              <a:rPr lang="es-US" baseline="0" dirty="0" err="1" smtClean="0"/>
              <a:t>most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important</a:t>
            </a:r>
            <a:r>
              <a:rPr lang="es-US" baseline="0" dirty="0" smtClean="0"/>
              <a:t> expense </a:t>
            </a:r>
            <a:r>
              <a:rPr lang="es-US" baseline="0" dirty="0" err="1" smtClean="0"/>
              <a:t>we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have</a:t>
            </a:r>
            <a:r>
              <a:rPr lang="es-US" baseline="0" dirty="0" smtClean="0"/>
              <a:t> and </a:t>
            </a:r>
            <a:r>
              <a:rPr lang="es-US" baseline="0" dirty="0" err="1" smtClean="0"/>
              <a:t>the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braekdown</a:t>
            </a:r>
            <a:r>
              <a:rPr lang="es-US" baseline="0" dirty="0" smtClean="0"/>
              <a:t> </a:t>
            </a:r>
            <a:r>
              <a:rPr lang="es-US" baseline="0" dirty="0" err="1" smtClean="0"/>
              <a:t>is</a:t>
            </a:r>
            <a:r>
              <a:rPr lang="es-US" baseline="0" dirty="0" smtClean="0"/>
              <a:t> .  </a:t>
            </a:r>
            <a:r>
              <a:rPr lang="es-US" baseline="0" dirty="0" err="1" smtClean="0"/>
              <a:t>Change</a:t>
            </a:r>
            <a:r>
              <a:rPr lang="es-US" baseline="0" dirty="0" smtClean="0"/>
              <a:t> </a:t>
            </a:r>
            <a:r>
              <a:rPr lang="es-US" baseline="0" dirty="0" err="1" smtClean="0"/>
              <a:t>Slide</a:t>
            </a:r>
            <a:r>
              <a:rPr lang="es-US" baseline="0" dirty="0" smtClean="0"/>
              <a:t>. 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921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err="1" smtClean="0"/>
              <a:t>Picked</a:t>
            </a:r>
            <a:r>
              <a:rPr lang="es-AR" baseline="0" dirty="0" smtClean="0"/>
              <a:t> 122 </a:t>
            </a:r>
            <a:r>
              <a:rPr lang="es-AR" baseline="0" dirty="0" err="1" smtClean="0"/>
              <a:t>bins</a:t>
            </a:r>
            <a:r>
              <a:rPr lang="es-AR" baseline="0" dirty="0" smtClean="0"/>
              <a:t> - 1525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 -  18 real </a:t>
            </a:r>
            <a:r>
              <a:rPr lang="es-AR" baseline="0" dirty="0" err="1" smtClean="0"/>
              <a:t>harvesters</a:t>
            </a:r>
            <a:r>
              <a:rPr lang="es-AR" baseline="0" dirty="0" smtClean="0"/>
              <a:t> - 43 minutes    THAT WAS FAST. ,    </a:t>
            </a:r>
            <a:r>
              <a:rPr lang="es-AR" baseline="0" dirty="0" err="1" smtClean="0"/>
              <a:t>they</a:t>
            </a:r>
            <a:r>
              <a:rPr lang="es-AR" baseline="0" dirty="0" smtClean="0"/>
              <a:t> </a:t>
            </a:r>
            <a:r>
              <a:rPr lang="es-AR" baseline="0" dirty="0" err="1" smtClean="0"/>
              <a:t>knew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Michael </a:t>
            </a:r>
            <a:r>
              <a:rPr lang="es-AR" baseline="0" dirty="0" err="1" smtClean="0"/>
              <a:t>was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filming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them</a:t>
            </a:r>
            <a:r>
              <a:rPr lang="es-AR" baseline="0" dirty="0" smtClean="0"/>
              <a:t>,  </a:t>
            </a:r>
            <a:r>
              <a:rPr lang="es-AR" baseline="0" dirty="0" err="1" smtClean="0"/>
              <a:t>that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was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an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exptional</a:t>
            </a:r>
            <a:r>
              <a:rPr lang="es-AR" baseline="0" dirty="0" smtClean="0"/>
              <a:t> </a:t>
            </a:r>
            <a:r>
              <a:rPr lang="es-AR" baseline="0" dirty="0" err="1" smtClean="0"/>
              <a:t>productivity</a:t>
            </a:r>
            <a:r>
              <a:rPr lang="es-AR" baseline="0" smtClean="0"/>
              <a:t>. </a:t>
            </a:r>
          </a:p>
          <a:p>
            <a:endParaRPr lang="es-AR" baseline="0" dirty="0" smtClean="0"/>
          </a:p>
          <a:p>
            <a:endParaRPr lang="es-AR" baseline="0" dirty="0" smtClean="0"/>
          </a:p>
          <a:p>
            <a:r>
              <a:rPr lang="es-AR" baseline="0" dirty="0" smtClean="0"/>
              <a:t>In a 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of 8 </a:t>
            </a:r>
            <a:r>
              <a:rPr lang="es-AR" baseline="0" dirty="0" err="1" smtClean="0"/>
              <a:t>hours</a:t>
            </a:r>
            <a:r>
              <a:rPr lang="es-AR" baseline="0" dirty="0" smtClean="0"/>
              <a:t>…  17,023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This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equivalent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to</a:t>
            </a:r>
            <a:r>
              <a:rPr lang="es-AR" baseline="0" dirty="0" smtClean="0"/>
              <a:t> 945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person</a:t>
            </a:r>
            <a:r>
              <a:rPr lang="es-AR" baseline="0" dirty="0" smtClean="0"/>
              <a:t> / 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.  </a:t>
            </a:r>
            <a:r>
              <a:rPr lang="es-AR" baseline="0" dirty="0" err="1" smtClean="0"/>
              <a:t>Or</a:t>
            </a:r>
            <a:r>
              <a:rPr lang="es-AR" baseline="0" dirty="0" smtClean="0"/>
              <a:t>…. 119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person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hour</a:t>
            </a:r>
            <a:r>
              <a:rPr lang="es-AR" baseline="0" dirty="0" smtClean="0"/>
              <a:t>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870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Those</a:t>
            </a:r>
            <a:r>
              <a:rPr lang="es-AR" baseline="0" dirty="0" smtClean="0"/>
              <a:t> machines </a:t>
            </a:r>
            <a:r>
              <a:rPr lang="es-AR" baseline="0" dirty="0" err="1" smtClean="0"/>
              <a:t>picked</a:t>
            </a:r>
            <a:r>
              <a:rPr lang="es-AR" baseline="0" dirty="0" smtClean="0"/>
              <a:t> 502.3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from</a:t>
            </a:r>
            <a:r>
              <a:rPr lang="es-AR" baseline="0" dirty="0" smtClean="0"/>
              <a:t>  193.2 lineal </a:t>
            </a:r>
            <a:r>
              <a:rPr lang="es-AR" baseline="0" dirty="0" err="1" smtClean="0"/>
              <a:t>meters</a:t>
            </a:r>
            <a:r>
              <a:rPr lang="es-AR" baseline="0" dirty="0" smtClean="0"/>
              <a:t> in 69 </a:t>
            </a:r>
            <a:r>
              <a:rPr lang="es-AR" baseline="0" dirty="0" err="1" smtClean="0"/>
              <a:t>seconds</a:t>
            </a:r>
            <a:r>
              <a:rPr lang="es-AR" baseline="0" dirty="0" smtClean="0"/>
              <a:t>. </a:t>
            </a:r>
          </a:p>
          <a:p>
            <a:endParaRPr lang="es-AR" baseline="0" dirty="0" smtClean="0"/>
          </a:p>
          <a:p>
            <a:r>
              <a:rPr lang="es-AR" baseline="0" dirty="0" smtClean="0"/>
              <a:t>In 8 </a:t>
            </a:r>
            <a:r>
              <a:rPr lang="es-AR" baseline="0" dirty="0" err="1" smtClean="0"/>
              <a:t>hours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discounting</a:t>
            </a:r>
            <a:r>
              <a:rPr lang="es-AR" baseline="0" dirty="0" smtClean="0"/>
              <a:t> </a:t>
            </a:r>
            <a:r>
              <a:rPr lang="es-AR" baseline="0" dirty="0" err="1" smtClean="0"/>
              <a:t>dowtime</a:t>
            </a:r>
            <a:r>
              <a:rPr lang="es-AR" baseline="0" dirty="0" smtClean="0"/>
              <a:t> </a:t>
            </a:r>
            <a:r>
              <a:rPr lang="es-AR" baseline="0" dirty="0" err="1" smtClean="0"/>
              <a:t>which</a:t>
            </a:r>
            <a:r>
              <a:rPr lang="es-AR" baseline="0" dirty="0" smtClean="0"/>
              <a:t> </a:t>
            </a:r>
            <a:r>
              <a:rPr lang="es-AR" baseline="0" dirty="0" err="1" smtClean="0"/>
              <a:t>is</a:t>
            </a:r>
            <a:r>
              <a:rPr lang="es-AR" baseline="0" dirty="0" smtClean="0"/>
              <a:t> 15 minutes </a:t>
            </a:r>
            <a:r>
              <a:rPr lang="es-AR" baseline="0" dirty="0" err="1" smtClean="0"/>
              <a:t>every</a:t>
            </a:r>
            <a:r>
              <a:rPr lang="es-AR" baseline="0" dirty="0" smtClean="0"/>
              <a:t> 2000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machine)  </a:t>
            </a:r>
          </a:p>
          <a:p>
            <a:endParaRPr lang="es-AR" baseline="0" dirty="0" smtClean="0"/>
          </a:p>
          <a:p>
            <a:r>
              <a:rPr lang="es-AR" baseline="0" dirty="0" smtClean="0"/>
              <a:t>137,500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/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 -  68,750 </a:t>
            </a:r>
            <a:r>
              <a:rPr lang="es-AR" baseline="0" dirty="0" err="1" smtClean="0"/>
              <a:t>kilograms</a:t>
            </a:r>
            <a:r>
              <a:rPr lang="es-AR" baseline="0" dirty="0" smtClean="0"/>
              <a:t> per </a:t>
            </a:r>
            <a:r>
              <a:rPr lang="es-AR" baseline="0" dirty="0" err="1" smtClean="0"/>
              <a:t>day</a:t>
            </a:r>
            <a:r>
              <a:rPr lang="es-AR" baseline="0" dirty="0" smtClean="0"/>
              <a:t> / machine. </a:t>
            </a:r>
            <a:r>
              <a:rPr lang="es-AR" baseline="0" dirty="0"/>
              <a:t> </a:t>
            </a:r>
            <a:r>
              <a:rPr lang="es-AR" baseline="0" dirty="0" smtClean="0"/>
              <a:t>- 8593 </a:t>
            </a:r>
            <a:r>
              <a:rPr lang="es-AR" baseline="0" dirty="0" err="1" smtClean="0"/>
              <a:t>kilogram</a:t>
            </a:r>
            <a:r>
              <a:rPr lang="es-AR" baseline="0" dirty="0" smtClean="0"/>
              <a:t>/ </a:t>
            </a:r>
            <a:r>
              <a:rPr lang="es-AR" baseline="0" dirty="0" err="1" smtClean="0"/>
              <a:t>hour</a:t>
            </a:r>
            <a:r>
              <a:rPr lang="es-AR" baseline="0" dirty="0" smtClean="0"/>
              <a:t> per machine.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A0C3-3CEE-42FD-86BF-404A9B893E2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870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866-435D-4134-95CE-5FB21B199989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99B-4E56-459C-8073-7F504738F039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72F-00D3-4E7C-B8EC-8E1303F950E2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BF8-6100-4961-93B6-3F42C3822452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E5CA-D720-4967-845B-B48C7E7306D7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50A-CCD6-4658-AD4E-6EE440115D39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99B-61CD-4F0C-974B-E93A21F00DA2}" type="datetime1">
              <a:rPr lang="en-US" smtClean="0"/>
              <a:t>9/8/2014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B77-8BF4-457A-8029-B0DEE0CEC712}" type="datetime1">
              <a:rPr lang="en-US" smtClean="0"/>
              <a:t>9/8/2014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6809-06C1-4E8B-BEA9-4D1371801F05}" type="datetime1">
              <a:rPr lang="en-US" smtClean="0"/>
              <a:t>9/8/2014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34D6-7121-4E92-AEBE-3CE86149B863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542-EAEC-4091-9F6C-C752F788E77F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4CB4-413F-43F5-8337-157D6AC007B6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A46A-4A00-425A-A6E4-FBD7F3C6A6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871091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1"/>
                </a:solidFill>
                <a:latin typeface="Alright Sans Medium" pitchFamily="50" charset="0"/>
              </a:rPr>
              <a:t>SEPTEMBER 10 - 13th , 2014</a:t>
            </a:r>
          </a:p>
          <a:p>
            <a:pPr algn="r"/>
            <a:r>
              <a:rPr lang="es-AR" sz="1400" dirty="0" smtClean="0">
                <a:solidFill>
                  <a:schemeClr val="bg1"/>
                </a:solidFill>
                <a:latin typeface="Alright Sans Regular" pitchFamily="50" charset="0"/>
              </a:rPr>
              <a:t>Private Vineyards </a:t>
            </a:r>
            <a:r>
              <a:rPr lang="es-AR" sz="1400" dirty="0">
                <a:solidFill>
                  <a:schemeClr val="bg1"/>
                </a:solidFill>
                <a:latin typeface="Alright Sans Regular" pitchFamily="50" charset="0"/>
              </a:rPr>
              <a:t>O</a:t>
            </a:r>
            <a:r>
              <a:rPr lang="es-AR" sz="1400" dirty="0" smtClean="0">
                <a:solidFill>
                  <a:schemeClr val="bg1"/>
                </a:solidFill>
                <a:latin typeface="Alright Sans Regular" pitchFamily="50" charset="0"/>
              </a:rPr>
              <a:t>wners’ </a:t>
            </a:r>
            <a:r>
              <a:rPr lang="es-AR" sz="1400" dirty="0">
                <a:solidFill>
                  <a:schemeClr val="bg1"/>
                </a:solidFill>
                <a:latin typeface="Alright Sans Regular" pitchFamily="50" charset="0"/>
              </a:rPr>
              <a:t>C</a:t>
            </a:r>
            <a:r>
              <a:rPr lang="es-AR" sz="1400" dirty="0" smtClean="0">
                <a:solidFill>
                  <a:schemeClr val="bg1"/>
                </a:solidFill>
                <a:latin typeface="Alright Sans Regular" pitchFamily="50" charset="0"/>
              </a:rPr>
              <a:t>onference</a:t>
            </a:r>
            <a:endParaRPr lang="en-US" sz="1400" dirty="0">
              <a:solidFill>
                <a:schemeClr val="bg1"/>
              </a:solidFill>
              <a:latin typeface="Alright Sans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408" y="5415607"/>
            <a:ext cx="413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400" dirty="0" err="1" smtClean="0">
                <a:solidFill>
                  <a:schemeClr val="bg1"/>
                </a:solidFill>
                <a:latin typeface="Alright Sans Regular"/>
              </a:rPr>
              <a:t>Growing</a:t>
            </a:r>
            <a:r>
              <a:rPr lang="es-AR" sz="2400" dirty="0" smtClean="0">
                <a:solidFill>
                  <a:schemeClr val="bg1"/>
                </a:solidFill>
                <a:latin typeface="Alright Sans Regular"/>
              </a:rPr>
              <a:t> Grapes in Argentina</a:t>
            </a:r>
            <a:endParaRPr lang="es-AR" sz="2400" dirty="0">
              <a:solidFill>
                <a:schemeClr val="bg1"/>
              </a:solidFill>
              <a:latin typeface="Alright Sans Regula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Machine </a:t>
            </a:r>
            <a:r>
              <a:rPr lang="es-AR" dirty="0" err="1" smtClean="0"/>
              <a:t>Harvest</a:t>
            </a:r>
            <a:r>
              <a:rPr lang="es-AR" dirty="0" smtClean="0"/>
              <a:t>: 8593 </a:t>
            </a:r>
            <a:r>
              <a:rPr lang="es-AR" dirty="0" err="1" smtClean="0"/>
              <a:t>kgs</a:t>
            </a:r>
            <a:r>
              <a:rPr lang="es-AR" dirty="0" smtClean="0"/>
              <a:t> / </a:t>
            </a:r>
            <a:r>
              <a:rPr lang="es-AR" dirty="0" err="1" smtClean="0"/>
              <a:t>hour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Manual </a:t>
            </a:r>
            <a:r>
              <a:rPr lang="es-AR" dirty="0" err="1" smtClean="0"/>
              <a:t>Harvest</a:t>
            </a:r>
            <a:r>
              <a:rPr lang="es-AR" dirty="0" smtClean="0"/>
              <a:t>: 119 </a:t>
            </a:r>
            <a:r>
              <a:rPr lang="es-AR" dirty="0" err="1" smtClean="0"/>
              <a:t>kgs</a:t>
            </a:r>
            <a:r>
              <a:rPr lang="es-AR" dirty="0" smtClean="0"/>
              <a:t> / </a:t>
            </a:r>
            <a:r>
              <a:rPr lang="es-AR" dirty="0" err="1" smtClean="0"/>
              <a:t>hour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10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0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11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154"/>
          <p:cNvGraphicFramePr/>
          <p:nvPr>
            <p:extLst>
              <p:ext uri="{D42A27DB-BD31-4B8C-83A1-F6EECF244321}">
                <p14:modId xmlns:p14="http://schemas.microsoft.com/office/powerpoint/2010/main" val="2771412398"/>
              </p:ext>
            </p:extLst>
          </p:nvPr>
        </p:nvGraphicFramePr>
        <p:xfrm>
          <a:off x="488737" y="836712"/>
          <a:ext cx="8152864" cy="494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962672" cy="360040"/>
          </a:xfrm>
        </p:spPr>
        <p:txBody>
          <a:bodyPr>
            <a:normAutofit fontScale="90000"/>
          </a:bodyPr>
          <a:lstStyle/>
          <a:p>
            <a:r>
              <a:rPr lang="es-AR" sz="2000" b="1" dirty="0" err="1" smtClean="0"/>
              <a:t>Agrochemicals</a:t>
            </a:r>
            <a:r>
              <a:rPr lang="es-AR" sz="2000" b="1" dirty="0" smtClean="0"/>
              <a:t> &amp; </a:t>
            </a:r>
            <a:r>
              <a:rPr lang="es-AR" sz="2000" b="1" dirty="0" err="1" smtClean="0"/>
              <a:t>Supplies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5349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Machine </a:t>
            </a:r>
            <a:r>
              <a:rPr lang="es-AR" dirty="0" err="1" smtClean="0"/>
              <a:t>Harvest</a:t>
            </a:r>
            <a:r>
              <a:rPr lang="es-AR" dirty="0" smtClean="0"/>
              <a:t>: 8593 </a:t>
            </a:r>
            <a:r>
              <a:rPr lang="es-AR" dirty="0" err="1" smtClean="0"/>
              <a:t>kgs</a:t>
            </a:r>
            <a:r>
              <a:rPr lang="es-AR" dirty="0" smtClean="0"/>
              <a:t> / </a:t>
            </a:r>
            <a:r>
              <a:rPr lang="es-AR" dirty="0" err="1" smtClean="0"/>
              <a:t>hour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Manual </a:t>
            </a:r>
            <a:r>
              <a:rPr lang="es-AR" dirty="0" err="1" smtClean="0"/>
              <a:t>Harvest</a:t>
            </a:r>
            <a:r>
              <a:rPr lang="es-AR" dirty="0" smtClean="0"/>
              <a:t>: 119 </a:t>
            </a:r>
            <a:r>
              <a:rPr lang="es-AR" dirty="0" err="1" smtClean="0"/>
              <a:t>kgs</a:t>
            </a:r>
            <a:r>
              <a:rPr lang="es-AR" dirty="0" smtClean="0"/>
              <a:t> / </a:t>
            </a:r>
            <a:r>
              <a:rPr lang="es-AR" dirty="0" err="1" smtClean="0"/>
              <a:t>hour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err="1" smtClean="0"/>
              <a:t>Wine</a:t>
            </a:r>
            <a:r>
              <a:rPr lang="es-AR" dirty="0" smtClean="0"/>
              <a:t> </a:t>
            </a:r>
            <a:r>
              <a:rPr lang="es-AR" dirty="0" err="1" smtClean="0"/>
              <a:t>Camps</a:t>
            </a:r>
            <a:r>
              <a:rPr lang="es-AR" dirty="0" smtClean="0"/>
              <a:t>..… </a:t>
            </a:r>
            <a:r>
              <a:rPr lang="es-AR" dirty="0"/>
              <a:t>23 </a:t>
            </a:r>
            <a:r>
              <a:rPr lang="es-AR" dirty="0" err="1"/>
              <a:t>kgs</a:t>
            </a:r>
            <a:r>
              <a:rPr lang="es-AR" dirty="0"/>
              <a:t> / </a:t>
            </a:r>
            <a:r>
              <a:rPr lang="es-AR" dirty="0" err="1"/>
              <a:t>hour</a:t>
            </a: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12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8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13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130"/>
          <p:cNvGraphicFramePr/>
          <p:nvPr>
            <p:extLst>
              <p:ext uri="{D42A27DB-BD31-4B8C-83A1-F6EECF244321}">
                <p14:modId xmlns:p14="http://schemas.microsoft.com/office/powerpoint/2010/main" val="2396021946"/>
              </p:ext>
            </p:extLst>
          </p:nvPr>
        </p:nvGraphicFramePr>
        <p:xfrm>
          <a:off x="-540568" y="806876"/>
          <a:ext cx="9075606" cy="472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135"/>
          <p:cNvSpPr/>
          <p:nvPr/>
        </p:nvSpPr>
        <p:spPr>
          <a:xfrm flipH="1">
            <a:off x="3707904" y="3804855"/>
            <a:ext cx="0" cy="1152128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hape 136"/>
          <p:cNvSpPr/>
          <p:nvPr/>
        </p:nvSpPr>
        <p:spPr>
          <a:xfrm>
            <a:off x="3180593" y="3289598"/>
            <a:ext cx="139140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b="1"/>
            </a:lvl1pPr>
          </a:lstStyle>
          <a:p>
            <a:pPr lvl="0">
              <a:defRPr sz="1800" b="0"/>
            </a:pPr>
            <a:r>
              <a:rPr lang="es-AR" sz="2000" dirty="0" smtClean="0"/>
              <a:t>U$S 0.091/kg</a:t>
            </a:r>
            <a:endParaRPr sz="2000" b="1" dirty="0"/>
          </a:p>
        </p:txBody>
      </p:sp>
      <p:sp>
        <p:nvSpPr>
          <p:cNvPr id="11" name="Shape 136"/>
          <p:cNvSpPr/>
          <p:nvPr/>
        </p:nvSpPr>
        <p:spPr>
          <a:xfrm>
            <a:off x="1043608" y="1452091"/>
            <a:ext cx="12519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b="1"/>
            </a:lvl1pPr>
          </a:lstStyle>
          <a:p>
            <a:pPr lvl="0">
              <a:defRPr sz="1800" b="0"/>
            </a:pPr>
            <a:r>
              <a:rPr lang="es-AR" sz="1800" dirty="0" smtClean="0"/>
              <a:t>U$S 0.225/kg</a:t>
            </a:r>
            <a:endParaRPr sz="1800" b="1" dirty="0"/>
          </a:p>
        </p:txBody>
      </p:sp>
      <p:sp>
        <p:nvSpPr>
          <p:cNvPr id="12" name="Shape 136"/>
          <p:cNvSpPr/>
          <p:nvPr/>
        </p:nvSpPr>
        <p:spPr>
          <a:xfrm>
            <a:off x="7596336" y="4473143"/>
            <a:ext cx="130003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b="1"/>
            </a:lvl1pPr>
          </a:lstStyle>
          <a:p>
            <a:pPr lvl="0">
              <a:defRPr sz="1800" b="0"/>
            </a:pPr>
            <a:r>
              <a:rPr lang="es-AR" sz="2000" dirty="0" smtClean="0"/>
              <a:t>U$S </a:t>
            </a:r>
            <a:r>
              <a:rPr lang="es-AR" sz="1800" dirty="0" smtClean="0"/>
              <a:t>0.045/kg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102735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14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" name="Shape 172"/>
          <p:cNvSpPr txBox="1">
            <a:spLocks/>
          </p:cNvSpPr>
          <p:nvPr/>
        </p:nvSpPr>
        <p:spPr>
          <a:xfrm>
            <a:off x="4283968" y="2348880"/>
            <a:ext cx="48600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defTabSz="443991">
              <a:spcBef>
                <a:spcPts val="3100"/>
              </a:spcBef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n-US" sz="2736" dirty="0" smtClean="0">
                <a:latin typeface="Helvetica"/>
                <a:ea typeface="Helvetica"/>
                <a:cs typeface="Helvetica"/>
                <a:sym typeface="Helvetica"/>
              </a:rPr>
              <a:t>LEDs projects infrared light</a:t>
            </a:r>
          </a:p>
          <a:p>
            <a:pPr marL="482600" indent="-482600" defTabSz="443991">
              <a:spcBef>
                <a:spcPts val="3100"/>
              </a:spcBef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n-US" sz="2736" dirty="0" smtClean="0">
                <a:latin typeface="Helvetica"/>
                <a:ea typeface="Helvetica"/>
                <a:cs typeface="Helvetica"/>
                <a:sym typeface="Helvetica"/>
              </a:rPr>
              <a:t>Light reflected and captured</a:t>
            </a:r>
          </a:p>
          <a:p>
            <a:pPr marL="482600" indent="-482600" defTabSz="443991">
              <a:spcBef>
                <a:spcPts val="3100"/>
              </a:spcBef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n-US" sz="2736" dirty="0" smtClean="0">
                <a:latin typeface="Helvetica"/>
                <a:ea typeface="Helvetica"/>
                <a:cs typeface="Helvetica"/>
                <a:sym typeface="Helvetica"/>
              </a:rPr>
              <a:t>Sensors decode reflected light</a:t>
            </a:r>
          </a:p>
          <a:p>
            <a:pPr marL="482600" indent="-482600" defTabSz="443991">
              <a:spcBef>
                <a:spcPts val="3100"/>
              </a:spcBef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n-US" sz="2736" dirty="0" smtClean="0">
                <a:latin typeface="Helvetica"/>
                <a:ea typeface="Helvetica"/>
                <a:cs typeface="Helvetica"/>
                <a:sym typeface="Helvetica"/>
              </a:rPr>
              <a:t>Detection and Spray the weed</a:t>
            </a:r>
            <a:endParaRPr lang="en-US" sz="2736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8" name="Screen Shot 2014-08-09 at 4.56.29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0666" y="1700809"/>
            <a:ext cx="2564873" cy="309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63"/>
          <p:cNvSpPr txBox="1">
            <a:spLocks/>
          </p:cNvSpPr>
          <p:nvPr/>
        </p:nvSpPr>
        <p:spPr>
          <a:xfrm>
            <a:off x="290167" y="682540"/>
            <a:ext cx="8546265" cy="73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90727" rtl="0" eaLnBrk="1" latinLnBrk="0" hangingPunct="1">
              <a:spcBef>
                <a:spcPct val="0"/>
              </a:spcBef>
              <a:buNone/>
              <a:defRPr sz="67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s-AR" sz="4000" smtClean="0"/>
              <a:t>Herbicide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6241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15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6" name="yourfi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907" y="764704"/>
            <a:ext cx="8542525" cy="49979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5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16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" name="Shape 163"/>
          <p:cNvSpPr>
            <a:spLocks noGrp="1"/>
          </p:cNvSpPr>
          <p:nvPr>
            <p:ph type="title"/>
          </p:nvPr>
        </p:nvSpPr>
        <p:spPr>
          <a:xfrm>
            <a:off x="290167" y="682540"/>
            <a:ext cx="8546265" cy="730236"/>
          </a:xfrm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000" dirty="0"/>
              <a:t>Herbicide</a:t>
            </a:r>
          </a:p>
        </p:txBody>
      </p:sp>
      <p:sp>
        <p:nvSpPr>
          <p:cNvPr id="7" name="Shape 164"/>
          <p:cNvSpPr txBox="1">
            <a:spLocks/>
          </p:cNvSpPr>
          <p:nvPr/>
        </p:nvSpPr>
        <p:spPr>
          <a:xfrm>
            <a:off x="611561" y="2132857"/>
            <a:ext cx="673539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000" dirty="0" smtClean="0"/>
              <a:t>4-6 applications per year</a:t>
            </a:r>
          </a:p>
          <a:p>
            <a:pPr marL="0" indent="0">
              <a:buNone/>
              <a:defRPr sz="1800"/>
            </a:pPr>
            <a:endParaRPr lang="en-US" sz="2000" dirty="0" smtClean="0"/>
          </a:p>
          <a:p>
            <a:pPr>
              <a:defRPr sz="1800"/>
            </a:pPr>
            <a:r>
              <a:rPr lang="en-US" sz="2000" dirty="0" smtClean="0"/>
              <a:t>1.05 l/acre per application</a:t>
            </a:r>
          </a:p>
          <a:p>
            <a:pPr marL="0" indent="0">
              <a:buNone/>
              <a:defRPr sz="1800"/>
            </a:pPr>
            <a:endParaRPr lang="en-US" sz="2000" dirty="0" smtClean="0"/>
          </a:p>
          <a:p>
            <a:pPr>
              <a:defRPr sz="1800"/>
            </a:pPr>
            <a:r>
              <a:rPr lang="en-US" sz="2000" dirty="0" smtClean="0"/>
              <a:t>U$S 55.2 / acre / year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0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17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" name="Shape 163"/>
          <p:cNvSpPr>
            <a:spLocks noGrp="1"/>
          </p:cNvSpPr>
          <p:nvPr>
            <p:ph type="title"/>
          </p:nvPr>
        </p:nvSpPr>
        <p:spPr>
          <a:xfrm>
            <a:off x="290167" y="682540"/>
            <a:ext cx="8546265" cy="730236"/>
          </a:xfrm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000" dirty="0"/>
              <a:t>Herbicide</a:t>
            </a:r>
          </a:p>
        </p:txBody>
      </p:sp>
      <p:sp>
        <p:nvSpPr>
          <p:cNvPr id="7" name="Shape 164"/>
          <p:cNvSpPr txBox="1">
            <a:spLocks/>
          </p:cNvSpPr>
          <p:nvPr/>
        </p:nvSpPr>
        <p:spPr>
          <a:xfrm>
            <a:off x="611561" y="2132857"/>
            <a:ext cx="673539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000" dirty="0" smtClean="0"/>
              <a:t>4-6 applications per year</a:t>
            </a:r>
          </a:p>
          <a:p>
            <a:pPr marL="0" indent="0">
              <a:buNone/>
              <a:defRPr sz="1800"/>
            </a:pPr>
            <a:endParaRPr lang="en-US" sz="2000" dirty="0" smtClean="0"/>
          </a:p>
          <a:p>
            <a:pPr>
              <a:defRPr sz="1800"/>
            </a:pPr>
            <a:r>
              <a:rPr lang="en-US" sz="2000" dirty="0" smtClean="0"/>
              <a:t>1.05 l/acre per application</a:t>
            </a:r>
          </a:p>
          <a:p>
            <a:pPr marL="0" indent="0">
              <a:buNone/>
              <a:defRPr sz="1800"/>
            </a:pPr>
            <a:endParaRPr lang="en-US" sz="2000" dirty="0" smtClean="0"/>
          </a:p>
          <a:p>
            <a:pPr>
              <a:defRPr sz="1800"/>
            </a:pPr>
            <a:r>
              <a:rPr lang="en-US" sz="2000" dirty="0" smtClean="0"/>
              <a:t>U$S 55.2 / acre / year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56374" y="3532365"/>
            <a:ext cx="0" cy="544707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63592" y="3516687"/>
            <a:ext cx="3168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U$S </a:t>
            </a:r>
            <a:r>
              <a:rPr lang="en-US" sz="2400" b="1" dirty="0" smtClean="0"/>
              <a:t>11,07 </a:t>
            </a:r>
            <a:r>
              <a:rPr lang="en-US" sz="2400" b="1" dirty="0"/>
              <a:t>/ acre / year </a:t>
            </a:r>
            <a:endParaRPr lang="es-AR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69066" y="2924227"/>
            <a:ext cx="1397596" cy="3748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41428" y="2786598"/>
            <a:ext cx="131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Per year </a:t>
            </a:r>
            <a:endParaRPr lang="es-AR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71470" y="3603504"/>
            <a:ext cx="1397596" cy="3748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18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5" name="Screen Shot 2014-08-14 at 3.22.10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36712"/>
            <a:ext cx="9143999" cy="49685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val 2"/>
          <p:cNvSpPr/>
          <p:nvPr/>
        </p:nvSpPr>
        <p:spPr>
          <a:xfrm>
            <a:off x="3059832" y="2636912"/>
            <a:ext cx="648072" cy="655712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Oval 10"/>
          <p:cNvSpPr/>
          <p:nvPr/>
        </p:nvSpPr>
        <p:spPr>
          <a:xfrm>
            <a:off x="7812360" y="1535728"/>
            <a:ext cx="648072" cy="655712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6"/>
          <p:cNvSpPr txBox="1"/>
          <p:nvPr/>
        </p:nvSpPr>
        <p:spPr>
          <a:xfrm>
            <a:off x="2846294" y="3279758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S.A. 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2917" y="1216224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S.A. #1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3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19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68728"/>
              </p:ext>
            </p:extLst>
          </p:nvPr>
        </p:nvGraphicFramePr>
        <p:xfrm>
          <a:off x="539552" y="667210"/>
          <a:ext cx="7635339" cy="277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25"/>
                <a:gridCol w="2529407"/>
                <a:gridCol w="2529407"/>
              </a:tblGrid>
              <a:tr h="419971">
                <a:tc gridSpan="3"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GPS data </a:t>
                      </a:r>
                      <a:r>
                        <a:rPr lang="es-AR" sz="2000" b="1" baseline="0" dirty="0" smtClean="0"/>
                        <a:t>Tractor #3 - New </a:t>
                      </a:r>
                      <a:r>
                        <a:rPr lang="es-AR" sz="2000" b="1" baseline="0" dirty="0" err="1" smtClean="0"/>
                        <a:t>Holland</a:t>
                      </a:r>
                      <a:r>
                        <a:rPr lang="es-AR" sz="2000" b="1" baseline="0" dirty="0" smtClean="0"/>
                        <a:t> TT 3880</a:t>
                      </a:r>
                      <a:endParaRPr lang="es-A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19971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err="1" smtClean="0"/>
                        <a:t>Parameters</a:t>
                      </a:r>
                      <a:endParaRPr lang="es-A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err="1" smtClean="0"/>
                        <a:t>From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1" baseline="0" dirty="0" err="1" smtClean="0"/>
                        <a:t>Service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1" baseline="0" dirty="0" err="1" smtClean="0"/>
                        <a:t>Area</a:t>
                      </a:r>
                      <a:r>
                        <a:rPr lang="es-AR" sz="2000" b="1" baseline="0" dirty="0" smtClean="0"/>
                        <a:t> #1</a:t>
                      </a:r>
                      <a:endParaRPr lang="es-A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err="1" smtClean="0"/>
                        <a:t>From</a:t>
                      </a:r>
                      <a:r>
                        <a:rPr lang="es-AR" sz="2000" b="1" dirty="0" smtClean="0"/>
                        <a:t> </a:t>
                      </a:r>
                      <a:r>
                        <a:rPr lang="es-AR" sz="2000" b="1" dirty="0" err="1" smtClean="0"/>
                        <a:t>Service</a:t>
                      </a:r>
                      <a:r>
                        <a:rPr lang="es-AR" sz="2000" b="1" dirty="0" smtClean="0"/>
                        <a:t> </a:t>
                      </a:r>
                      <a:r>
                        <a:rPr lang="es-AR" sz="2000" b="1" dirty="0" err="1" smtClean="0"/>
                        <a:t>Area</a:t>
                      </a:r>
                      <a:r>
                        <a:rPr lang="es-AR" sz="2000" b="1" dirty="0" smtClean="0"/>
                        <a:t> #2</a:t>
                      </a:r>
                      <a:endParaRPr lang="es-AR" sz="2000" b="1" dirty="0"/>
                    </a:p>
                  </a:txBody>
                  <a:tcPr anchor="ctr"/>
                </a:tc>
              </a:tr>
              <a:tr h="393049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Engine</a:t>
                      </a:r>
                      <a:r>
                        <a:rPr lang="es-AR" baseline="0" dirty="0" smtClean="0"/>
                        <a:t> ON – (</a:t>
                      </a:r>
                      <a:r>
                        <a:rPr lang="es-AR" baseline="0" dirty="0" err="1" smtClean="0"/>
                        <a:t>hours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8.06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8.08</a:t>
                      </a:r>
                      <a:endParaRPr lang="es-AR" dirty="0"/>
                    </a:p>
                  </a:txBody>
                  <a:tcPr anchor="ctr"/>
                </a:tc>
              </a:tr>
              <a:tr h="393049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Trip</a:t>
                      </a:r>
                      <a:r>
                        <a:rPr lang="es-AR" baseline="0" dirty="0" smtClean="0"/>
                        <a:t> – (</a:t>
                      </a:r>
                      <a:r>
                        <a:rPr lang="es-AR" baseline="0" dirty="0" err="1" smtClean="0"/>
                        <a:t>hours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0.96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0.39</a:t>
                      </a:r>
                      <a:endParaRPr lang="es-AR" dirty="0"/>
                    </a:p>
                  </a:txBody>
                  <a:tcPr anchor="ctr"/>
                </a:tc>
              </a:tr>
              <a:tr h="393049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Vineyard</a:t>
                      </a:r>
                      <a:r>
                        <a:rPr lang="es-AR" dirty="0" smtClean="0"/>
                        <a:t> – (</a:t>
                      </a:r>
                      <a:r>
                        <a:rPr lang="es-AR" dirty="0" err="1" smtClean="0"/>
                        <a:t>hours</a:t>
                      </a:r>
                      <a:r>
                        <a:rPr lang="es-AR" dirty="0" smtClean="0"/>
                        <a:t>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7.10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7.69</a:t>
                      </a:r>
                      <a:endParaRPr lang="es-AR" dirty="0"/>
                    </a:p>
                  </a:txBody>
                  <a:tcPr anchor="ctr"/>
                </a:tc>
              </a:tr>
              <a:tr h="393049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Area</a:t>
                      </a:r>
                      <a:r>
                        <a:rPr lang="es-AR" dirty="0" smtClean="0"/>
                        <a:t> – (Acres)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8.15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9.09</a:t>
                      </a:r>
                      <a:endParaRPr lang="es-AR" dirty="0"/>
                    </a:p>
                  </a:txBody>
                  <a:tcPr anchor="ctr"/>
                </a:tc>
              </a:tr>
              <a:tr h="349651">
                <a:tc>
                  <a:txBody>
                    <a:bodyPr/>
                    <a:lstStyle/>
                    <a:p>
                      <a:r>
                        <a:rPr lang="es-AR" dirty="0" smtClean="0"/>
                        <a:t>Fuel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Consumed</a:t>
                      </a:r>
                      <a:r>
                        <a:rPr lang="es-AR" baseline="0" dirty="0" smtClean="0"/>
                        <a:t> – (</a:t>
                      </a:r>
                      <a:r>
                        <a:rPr lang="es-AR" baseline="0" dirty="0" err="1" smtClean="0"/>
                        <a:t>lts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23.1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23.3</a:t>
                      </a:r>
                      <a:endParaRPr lang="es-A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88274"/>
              </p:ext>
            </p:extLst>
          </p:nvPr>
        </p:nvGraphicFramePr>
        <p:xfrm>
          <a:off x="89409" y="3684240"/>
          <a:ext cx="8947087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/>
                <a:gridCol w="909955"/>
                <a:gridCol w="909955"/>
                <a:gridCol w="2131441"/>
                <a:gridCol w="2255711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000" b="1" u="none" dirty="0" err="1" smtClean="0"/>
                        <a:t>Analysis</a:t>
                      </a:r>
                      <a:endParaRPr lang="es-A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SA #1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SA #2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err="1" smtClean="0"/>
                        <a:t>Difference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U$S </a:t>
                      </a:r>
                      <a:r>
                        <a:rPr lang="es-AR" sz="2000" b="1" dirty="0" err="1" smtClean="0"/>
                        <a:t>annual</a:t>
                      </a:r>
                      <a:r>
                        <a:rPr lang="es-AR" sz="2000" b="1" dirty="0" smtClean="0"/>
                        <a:t> </a:t>
                      </a:r>
                      <a:r>
                        <a:rPr lang="es-AR" sz="2000" b="1" dirty="0" err="1" smtClean="0"/>
                        <a:t>savings</a:t>
                      </a:r>
                      <a:endParaRPr lang="es-A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F</a:t>
                      </a:r>
                      <a:r>
                        <a:rPr lang="es-AR" baseline="0" dirty="0" smtClean="0"/>
                        <a:t>uel </a:t>
                      </a:r>
                      <a:r>
                        <a:rPr lang="es-AR" baseline="0" dirty="0" err="1" smtClean="0"/>
                        <a:t>consumed</a:t>
                      </a:r>
                      <a:r>
                        <a:rPr lang="es-AR" baseline="0" dirty="0" smtClean="0"/>
                        <a:t>  / </a:t>
                      </a:r>
                      <a:r>
                        <a:rPr lang="es-AR" baseline="0" dirty="0" err="1" smtClean="0"/>
                        <a:t>hour</a:t>
                      </a:r>
                      <a:r>
                        <a:rPr lang="es-AR" baseline="0" dirty="0" smtClean="0"/>
                        <a:t> (</a:t>
                      </a:r>
                      <a:r>
                        <a:rPr lang="es-AR" baseline="0" dirty="0" err="1" smtClean="0"/>
                        <a:t>lts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2.86 </a:t>
                      </a:r>
                      <a:r>
                        <a:rPr lang="es-AR" dirty="0" err="1" smtClean="0"/>
                        <a:t>lts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2.88 </a:t>
                      </a:r>
                      <a:r>
                        <a:rPr lang="es-AR" dirty="0" err="1" smtClean="0"/>
                        <a:t>lts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+0.02 </a:t>
                      </a:r>
                      <a:r>
                        <a:rPr lang="es-AR" dirty="0" err="1" smtClean="0"/>
                        <a:t>lts</a:t>
                      </a:r>
                      <a:r>
                        <a:rPr lang="es-AR" dirty="0" smtClean="0"/>
                        <a:t> / </a:t>
                      </a:r>
                      <a:r>
                        <a:rPr lang="es-AR" dirty="0" err="1" smtClean="0"/>
                        <a:t>hour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N/A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aseline="0" dirty="0" err="1" smtClean="0"/>
                        <a:t>Hours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spent</a:t>
                      </a:r>
                      <a:r>
                        <a:rPr lang="es-AR" baseline="0" dirty="0" smtClean="0"/>
                        <a:t> / acre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0.98 </a:t>
                      </a:r>
                      <a:r>
                        <a:rPr lang="es-AR" dirty="0" err="1" smtClean="0"/>
                        <a:t>hs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0.88 </a:t>
                      </a:r>
                      <a:r>
                        <a:rPr lang="es-AR" dirty="0" err="1" smtClean="0"/>
                        <a:t>hs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-0.1 = 6 minutes</a:t>
                      </a:r>
                      <a:r>
                        <a:rPr lang="es-AR" baseline="0" dirty="0"/>
                        <a:t> </a:t>
                      </a:r>
                      <a:r>
                        <a:rPr lang="es-AR" baseline="0" dirty="0" err="1" smtClean="0"/>
                        <a:t>less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U$S 20,742.85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aseline="0" dirty="0" smtClean="0"/>
                        <a:t>Fuel </a:t>
                      </a:r>
                      <a:r>
                        <a:rPr lang="es-AR" baseline="0" dirty="0" err="1" smtClean="0"/>
                        <a:t>consumed</a:t>
                      </a:r>
                      <a:r>
                        <a:rPr lang="es-AR" baseline="0" dirty="0" smtClean="0"/>
                        <a:t>  / acre (</a:t>
                      </a:r>
                      <a:r>
                        <a:rPr lang="es-AR" baseline="0" dirty="0" err="1" smtClean="0"/>
                        <a:t>lts</a:t>
                      </a:r>
                      <a:r>
                        <a:rPr lang="es-AR" baseline="0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2.83 </a:t>
                      </a:r>
                      <a:r>
                        <a:rPr lang="es-AR" dirty="0" err="1" smtClean="0"/>
                        <a:t>lts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2.56 </a:t>
                      </a:r>
                      <a:r>
                        <a:rPr lang="es-AR" dirty="0" err="1" smtClean="0"/>
                        <a:t>lts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-0.27 </a:t>
                      </a:r>
                      <a:r>
                        <a:rPr lang="es-AR" dirty="0" err="1" smtClean="0"/>
                        <a:t>lts</a:t>
                      </a:r>
                      <a:r>
                        <a:rPr lang="es-AR" dirty="0" smtClean="0"/>
                        <a:t> / acre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U$S</a:t>
                      </a:r>
                      <a:r>
                        <a:rPr lang="es-AR" sz="2000" b="1" u="sng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3,360.30</a:t>
                      </a:r>
                      <a:endParaRPr lang="es-AR" sz="2000" b="1" u="sng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 smtClean="0"/>
              <a:t>G</a:t>
            </a:r>
            <a:r>
              <a:rPr lang="es-AR" sz="1680" dirty="0" err="1" smtClean="0"/>
              <a:t>rowing</a:t>
            </a:r>
            <a:r>
              <a:rPr lang="es-AR" sz="1680" dirty="0" smtClean="0"/>
              <a:t> Grapes in Argentina</a:t>
            </a:r>
            <a:r>
              <a:rPr sz="2000" dirty="0" smtClean="0"/>
              <a:t>           </a:t>
            </a:r>
            <a:endParaRPr sz="2000" dirty="0"/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45901" y="1147966"/>
            <a:ext cx="82385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AGENDA</a:t>
            </a:r>
            <a:endParaRPr lang="es-AR" b="1" dirty="0" smtClean="0"/>
          </a:p>
          <a:p>
            <a:r>
              <a:rPr lang="es-AR" b="1" dirty="0" smtClean="0"/>
              <a:t>  </a:t>
            </a:r>
            <a:endParaRPr lang="es-AR" b="1" dirty="0" smtClean="0"/>
          </a:p>
          <a:p>
            <a:endParaRPr lang="es-AR" dirty="0"/>
          </a:p>
          <a:p>
            <a:pPr marL="342900" indent="-342900">
              <a:buFont typeface="+mj-lt"/>
              <a:buAutoNum type="alphaUcPeriod"/>
            </a:pPr>
            <a:r>
              <a:rPr lang="es-AR" dirty="0" err="1" smtClean="0"/>
              <a:t>Winegrape</a:t>
            </a:r>
            <a:r>
              <a:rPr lang="es-AR" dirty="0" smtClean="0"/>
              <a:t> </a:t>
            </a:r>
            <a:r>
              <a:rPr lang="es-AR" dirty="0" err="1" smtClean="0"/>
              <a:t>Growing</a:t>
            </a:r>
            <a:r>
              <a:rPr lang="es-AR" dirty="0" smtClean="0"/>
              <a:t> </a:t>
            </a:r>
            <a:r>
              <a:rPr lang="es-AR" dirty="0" err="1" smtClean="0"/>
              <a:t>Overview</a:t>
            </a:r>
            <a:endParaRPr lang="es-AR" dirty="0" smtClean="0"/>
          </a:p>
          <a:p>
            <a:pPr marL="342900" indent="-342900">
              <a:buFont typeface="+mj-lt"/>
              <a:buAutoNum type="alphaUcPeriod"/>
            </a:pPr>
            <a:r>
              <a:rPr lang="es-AR" dirty="0" err="1" smtClean="0"/>
              <a:t>Your</a:t>
            </a:r>
            <a:r>
              <a:rPr lang="es-AR" dirty="0" smtClean="0"/>
              <a:t> </a:t>
            </a:r>
            <a:r>
              <a:rPr lang="es-AR" dirty="0" err="1" smtClean="0"/>
              <a:t>Vineyard</a:t>
            </a:r>
            <a:r>
              <a:rPr lang="es-AR" dirty="0" smtClean="0"/>
              <a:t>:  </a:t>
            </a:r>
            <a:r>
              <a:rPr lang="es-AR" dirty="0" err="1" smtClean="0"/>
              <a:t>Technical</a:t>
            </a:r>
            <a:r>
              <a:rPr lang="es-AR" dirty="0" smtClean="0"/>
              <a:t> &amp; </a:t>
            </a:r>
            <a:r>
              <a:rPr lang="es-AR" dirty="0" err="1" smtClean="0"/>
              <a:t>Economic</a:t>
            </a:r>
            <a:r>
              <a:rPr lang="es-AR" dirty="0" smtClean="0"/>
              <a:t> </a:t>
            </a:r>
            <a:r>
              <a:rPr lang="es-AR" dirty="0" err="1" smtClean="0"/>
              <a:t>aspects</a:t>
            </a:r>
            <a:endParaRPr lang="es-AR" dirty="0" smtClean="0"/>
          </a:p>
          <a:p>
            <a:pPr marL="342900" indent="-342900">
              <a:buFont typeface="+mj-lt"/>
              <a:buAutoNum type="alphaUcPeriod"/>
            </a:pPr>
            <a:r>
              <a:rPr lang="es-AR" dirty="0" err="1" smtClean="0"/>
              <a:t>What</a:t>
            </a:r>
            <a:r>
              <a:rPr lang="es-AR" dirty="0" smtClean="0"/>
              <a:t> do </a:t>
            </a:r>
            <a:r>
              <a:rPr lang="es-AR" dirty="0" err="1" smtClean="0"/>
              <a:t>we</a:t>
            </a:r>
            <a:r>
              <a:rPr lang="es-AR" dirty="0" smtClean="0"/>
              <a:t> do?</a:t>
            </a:r>
          </a:p>
          <a:p>
            <a:pPr marL="342900" indent="-342900">
              <a:buFont typeface="+mj-lt"/>
              <a:buAutoNum type="alphaUcPeriod"/>
            </a:pPr>
            <a:endParaRPr lang="es-AR" b="1" dirty="0" smtClean="0"/>
          </a:p>
          <a:p>
            <a:pPr marL="342900" indent="-342900">
              <a:buFont typeface="+mj-lt"/>
              <a:buAutoNum type="alphaUcPeriod"/>
            </a:pPr>
            <a:endParaRPr lang="es-AR" b="1" dirty="0" smtClean="0"/>
          </a:p>
          <a:p>
            <a:pPr marL="342900" indent="-342900">
              <a:buFont typeface="+mj-lt"/>
              <a:buAutoNum type="alphaUcPeriod"/>
            </a:pPr>
            <a:endParaRPr lang="es-AR" b="1" dirty="0" smtClean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6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369" y="1052736"/>
            <a:ext cx="8229600" cy="2239888"/>
          </a:xfrm>
        </p:spPr>
        <p:txBody>
          <a:bodyPr>
            <a:normAutofit/>
          </a:bodyPr>
          <a:lstStyle/>
          <a:p>
            <a:r>
              <a:rPr lang="es-AR" sz="6000" dirty="0" err="1" smtClean="0"/>
              <a:t>Revenues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2400" dirty="0" err="1" smtClean="0"/>
              <a:t>Yields</a:t>
            </a:r>
            <a:r>
              <a:rPr lang="es-AR" sz="2400" dirty="0" smtClean="0"/>
              <a:t> – Grape Price – </a:t>
            </a:r>
            <a:r>
              <a:rPr lang="es-AR" sz="2400" dirty="0" err="1" smtClean="0"/>
              <a:t>Quality</a:t>
            </a:r>
            <a:r>
              <a:rPr lang="es-AR" sz="2400" dirty="0" smtClean="0"/>
              <a:t> (?)</a:t>
            </a:r>
            <a:endParaRPr lang="es-A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20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9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21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93906" y="1052736"/>
            <a:ext cx="795050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n-US" sz="3600" dirty="0" smtClean="0"/>
              <a:t>YIELD</a:t>
            </a:r>
          </a:p>
          <a:p>
            <a:pPr lvl="0" algn="ctr">
              <a:defRPr sz="1800"/>
            </a:pPr>
            <a:r>
              <a:rPr lang="en-US" sz="1600" dirty="0" smtClean="0"/>
              <a:t> </a:t>
            </a:r>
            <a:r>
              <a:rPr lang="en-US" sz="1600" dirty="0"/>
              <a:t>(kilograms / acre</a:t>
            </a:r>
            <a:r>
              <a:rPr lang="en-US" sz="1600" dirty="0" smtClean="0"/>
              <a:t>)</a:t>
            </a:r>
          </a:p>
          <a:p>
            <a:pPr lvl="0" algn="ctr">
              <a:defRPr sz="1800"/>
            </a:pPr>
            <a:endParaRPr lang="en-US" dirty="0"/>
          </a:p>
          <a:p>
            <a:pPr lvl="0" algn="ctr">
              <a:defRPr sz="1800"/>
            </a:pPr>
            <a:endParaRPr lang="en-US" dirty="0" smtClean="0"/>
          </a:p>
          <a:p>
            <a:pPr marL="342900" lvl="0" indent="-342900" algn="ctr">
              <a:buFont typeface="+mj-lt"/>
              <a:buAutoNum type="arabicPeriod"/>
              <a:defRPr sz="1800"/>
            </a:pPr>
            <a:endParaRPr lang="en-US" dirty="0"/>
          </a:p>
          <a:p>
            <a:pPr marL="529166" lvl="0" indent="-529166">
              <a:buSzPct val="100000"/>
              <a:buAutoNum type="arabicPeriod"/>
              <a:defRPr sz="1800"/>
            </a:pPr>
            <a:r>
              <a:rPr lang="en-US" sz="2000" dirty="0" err="1" smtClean="0"/>
              <a:t>Terroir</a:t>
            </a:r>
            <a:endParaRPr lang="en-US" sz="2000" dirty="0" smtClean="0"/>
          </a:p>
          <a:p>
            <a:pPr marL="342900" lvl="0" indent="-342900">
              <a:buSzPct val="100000"/>
              <a:buFont typeface="+mj-lt"/>
              <a:buAutoNum type="arabicPeriod"/>
              <a:defRPr sz="1800"/>
            </a:pPr>
            <a:endParaRPr lang="en-US" sz="2000" dirty="0"/>
          </a:p>
          <a:p>
            <a:pPr marL="529166" lvl="0" indent="-529166">
              <a:buSzPct val="100000"/>
              <a:buAutoNum type="arabicPeriod"/>
              <a:defRPr sz="1800"/>
            </a:pPr>
            <a:r>
              <a:rPr lang="en-US" sz="2000" dirty="0" smtClean="0"/>
              <a:t>Varietal</a:t>
            </a:r>
          </a:p>
          <a:p>
            <a:pPr marL="342900" lvl="0" indent="-342900">
              <a:buSzPct val="100000"/>
              <a:buFont typeface="+mj-lt"/>
              <a:buAutoNum type="arabicPeriod"/>
              <a:defRPr sz="1800"/>
            </a:pPr>
            <a:endParaRPr lang="en-US" sz="2000" dirty="0"/>
          </a:p>
          <a:p>
            <a:pPr marL="529166" lvl="0" indent="-529166">
              <a:buSzPct val="100000"/>
              <a:buAutoNum type="arabicPeriod"/>
              <a:defRPr sz="1800"/>
            </a:pPr>
            <a:r>
              <a:rPr lang="en-US" sz="2000" dirty="0"/>
              <a:t># of Vines / acre (lineal meters per acre</a:t>
            </a:r>
            <a:r>
              <a:rPr lang="en-US" sz="2000" dirty="0" smtClean="0"/>
              <a:t>)</a:t>
            </a:r>
          </a:p>
          <a:p>
            <a:pPr marL="342900" lvl="0" indent="-342900">
              <a:buSzPct val="100000"/>
              <a:buFont typeface="+mj-lt"/>
              <a:buAutoNum type="arabicPeriod"/>
              <a:defRPr sz="1800"/>
            </a:pPr>
            <a:endParaRPr lang="en-US" sz="2000" dirty="0"/>
          </a:p>
          <a:p>
            <a:pPr marL="529166" lvl="0" indent="-529166">
              <a:buSzPct val="100000"/>
              <a:buAutoNum type="arabicPeriod"/>
              <a:defRPr sz="1800"/>
            </a:pPr>
            <a:r>
              <a:rPr lang="en-US" sz="2000" dirty="0"/>
              <a:t>Farming strategy - quality (?)</a:t>
            </a:r>
          </a:p>
        </p:txBody>
      </p:sp>
    </p:spTree>
    <p:extLst>
      <p:ext uri="{BB962C8B-B14F-4D97-AF65-F5344CB8AC3E}">
        <p14:creationId xmlns:p14="http://schemas.microsoft.com/office/powerpoint/2010/main" val="4150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22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 smtClean="0"/>
              <a:t>Grape Growing Business</a:t>
            </a:r>
            <a:r>
              <a:rPr sz="2000" dirty="0" smtClean="0"/>
              <a:t>           </a:t>
            </a:r>
          </a:p>
          <a:p>
            <a:pPr lvl="0" algn="r" defTabSz="233679">
              <a:defRPr sz="1800"/>
            </a:pPr>
            <a:r>
              <a:rPr sz="2000" dirty="0" smtClean="0"/>
              <a:t>         </a:t>
            </a:r>
          </a:p>
          <a:p>
            <a:pPr lvl="0" algn="r" defTabSz="233679">
              <a:defRPr sz="1800"/>
            </a:pPr>
            <a:r>
              <a:rPr sz="2000" dirty="0" smtClean="0"/>
              <a:t>   </a:t>
            </a:r>
          </a:p>
          <a:p>
            <a:pPr lvl="0" algn="r" defTabSz="233679">
              <a:defRPr sz="1800"/>
            </a:pPr>
            <a:r>
              <a:rPr sz="2000" dirty="0" smtClean="0"/>
              <a:t> </a:t>
            </a:r>
          </a:p>
          <a:p>
            <a:pPr lvl="0" algn="r" defTabSz="233679">
              <a:defRPr sz="1800"/>
            </a:pPr>
            <a:endParaRPr sz="2000" dirty="0" smtClean="0"/>
          </a:p>
          <a:p>
            <a:pPr lvl="0" algn="r" defTabSz="233679">
              <a:defRPr sz="1800"/>
            </a:pPr>
            <a:endParaRPr sz="2000" dirty="0" smtClean="0"/>
          </a:p>
          <a:p>
            <a:pPr lvl="0" algn="r" defTabSz="233679">
              <a:defRPr sz="1800"/>
            </a:pPr>
            <a:endParaRPr sz="2000" dirty="0" smtClean="0"/>
          </a:p>
          <a:p>
            <a:pPr lvl="0" algn="r" defTabSz="233679">
              <a:defRPr sz="1800"/>
            </a:pPr>
            <a:endParaRPr sz="2000" dirty="0" smtClean="0"/>
          </a:p>
          <a:p>
            <a:pPr lvl="0" algn="r" defTabSz="233679">
              <a:defRPr sz="1800"/>
            </a:pPr>
            <a:r>
              <a:rPr sz="2000" dirty="0" smtClean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224"/>
          <p:cNvGraphicFramePr/>
          <p:nvPr>
            <p:extLst>
              <p:ext uri="{D42A27DB-BD31-4B8C-83A1-F6EECF244321}">
                <p14:modId xmlns:p14="http://schemas.microsoft.com/office/powerpoint/2010/main" val="924540545"/>
              </p:ext>
            </p:extLst>
          </p:nvPr>
        </p:nvGraphicFramePr>
        <p:xfrm>
          <a:off x="179512" y="434544"/>
          <a:ext cx="7632848" cy="537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860032" y="3743321"/>
            <a:ext cx="245645" cy="457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6"/>
          <p:cNvSpPr txBox="1"/>
          <p:nvPr/>
        </p:nvSpPr>
        <p:spPr>
          <a:xfrm>
            <a:off x="7130905" y="1048380"/>
            <a:ext cx="15455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00" dirty="0" smtClean="0"/>
              <a:t>Kg/acre </a:t>
            </a:r>
            <a:r>
              <a:rPr lang="es-AR" sz="1300" dirty="0"/>
              <a:t> </a:t>
            </a:r>
            <a:r>
              <a:rPr lang="es-AR" sz="1300" dirty="0" smtClean="0"/>
              <a:t>(</a:t>
            </a:r>
            <a:r>
              <a:rPr lang="es-AR" sz="1300" dirty="0" smtClean="0"/>
              <a:t>New </a:t>
            </a:r>
            <a:r>
              <a:rPr lang="es-AR" sz="1300" dirty="0" err="1" smtClean="0"/>
              <a:t>Goal</a:t>
            </a:r>
            <a:r>
              <a:rPr lang="es-AR" sz="1300" dirty="0" smtClean="0"/>
              <a:t>)</a:t>
            </a:r>
            <a:endParaRPr lang="es-AR" sz="1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00192" y="1609055"/>
            <a:ext cx="134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Kg/acre - </a:t>
            </a:r>
            <a:r>
              <a:rPr lang="es-AR" sz="1300" dirty="0" smtClean="0"/>
              <a:t>Actual</a:t>
            </a:r>
            <a:endParaRPr lang="es-AR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1984484"/>
            <a:ext cx="17676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00" dirty="0" smtClean="0"/>
              <a:t>Kg/acre </a:t>
            </a:r>
            <a:r>
              <a:rPr lang="es-AR" sz="1300" dirty="0"/>
              <a:t> </a:t>
            </a:r>
            <a:r>
              <a:rPr lang="es-AR" sz="1300" dirty="0" smtClean="0"/>
              <a:t>(</a:t>
            </a:r>
            <a:r>
              <a:rPr lang="es-AR" sz="1300" dirty="0" smtClean="0"/>
              <a:t>Original </a:t>
            </a:r>
            <a:r>
              <a:rPr lang="es-AR" sz="1300" dirty="0" err="1" smtClean="0"/>
              <a:t>Goal</a:t>
            </a:r>
            <a:r>
              <a:rPr lang="es-AR" sz="1300" dirty="0"/>
              <a:t>)</a:t>
            </a:r>
            <a:endParaRPr lang="es-AR" sz="1300" dirty="0"/>
          </a:p>
        </p:txBody>
      </p:sp>
    </p:spTree>
    <p:extLst>
      <p:ext uri="{BB962C8B-B14F-4D97-AF65-F5344CB8AC3E}">
        <p14:creationId xmlns:p14="http://schemas.microsoft.com/office/powerpoint/2010/main" val="1452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544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Price</a:t>
            </a: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23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hape 260"/>
          <p:cNvSpPr txBox="1">
            <a:spLocks/>
          </p:cNvSpPr>
          <p:nvPr/>
        </p:nvSpPr>
        <p:spPr>
          <a:xfrm>
            <a:off x="302513" y="1468574"/>
            <a:ext cx="7827640" cy="3648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1800"/>
            </a:pPr>
            <a:endParaRPr lang="es-AR" sz="2000" dirty="0" smtClean="0"/>
          </a:p>
          <a:p>
            <a:pPr marL="529166" indent="-529166"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s-AR" sz="2000" b="1" dirty="0" err="1" smtClean="0"/>
              <a:t>Market</a:t>
            </a:r>
            <a:r>
              <a:rPr lang="es-AR" sz="2000" b="1" dirty="0" smtClean="0"/>
              <a:t> -  </a:t>
            </a:r>
            <a:r>
              <a:rPr lang="es-AR" sz="2000" dirty="0" err="1" smtClean="0"/>
              <a:t>Export</a:t>
            </a:r>
            <a:r>
              <a:rPr lang="es-AR" sz="2000" dirty="0" smtClean="0"/>
              <a:t> </a:t>
            </a:r>
            <a:r>
              <a:rPr lang="es-AR" sz="2000" dirty="0" err="1" smtClean="0"/>
              <a:t>trends</a:t>
            </a:r>
            <a:r>
              <a:rPr lang="es-AR" sz="2000" dirty="0" smtClean="0"/>
              <a:t>, </a:t>
            </a:r>
            <a:r>
              <a:rPr lang="es-AR" sz="2000" dirty="0" err="1" smtClean="0"/>
              <a:t>Demand</a:t>
            </a:r>
            <a:r>
              <a:rPr lang="es-AR" sz="2000" dirty="0" smtClean="0"/>
              <a:t>, </a:t>
            </a:r>
            <a:r>
              <a:rPr lang="es-AR" sz="2000" dirty="0" err="1" smtClean="0"/>
              <a:t>Statistics</a:t>
            </a:r>
            <a:r>
              <a:rPr lang="es-AR" sz="2000" dirty="0" smtClean="0"/>
              <a:t> (</a:t>
            </a:r>
            <a:r>
              <a:rPr lang="es-AR" sz="2000" dirty="0" err="1" smtClean="0"/>
              <a:t>Volume</a:t>
            </a:r>
            <a:r>
              <a:rPr lang="es-AR" sz="2000" dirty="0" smtClean="0"/>
              <a:t> vs $) </a:t>
            </a:r>
            <a:r>
              <a:rPr lang="es-AR" sz="2000" dirty="0" err="1" smtClean="0"/>
              <a:t>an</a:t>
            </a:r>
            <a:r>
              <a:rPr lang="es-AR" sz="2000" dirty="0" smtClean="0"/>
              <a:t> </a:t>
            </a:r>
            <a:r>
              <a:rPr lang="es-AR" sz="2000" dirty="0" err="1" smtClean="0"/>
              <a:t>increasing</a:t>
            </a:r>
            <a:r>
              <a:rPr lang="es-AR" sz="2000" dirty="0" smtClean="0"/>
              <a:t> </a:t>
            </a:r>
            <a:r>
              <a:rPr lang="es-AR" sz="2000" dirty="0" err="1" smtClean="0"/>
              <a:t>demand</a:t>
            </a:r>
            <a:r>
              <a:rPr lang="es-AR" sz="2000" dirty="0" smtClean="0"/>
              <a:t> </a:t>
            </a:r>
            <a:r>
              <a:rPr lang="es-AR" sz="2000" dirty="0" err="1" smtClean="0"/>
              <a:t>for</a:t>
            </a:r>
            <a:r>
              <a:rPr lang="es-AR" sz="2000" dirty="0" smtClean="0"/>
              <a:t> </a:t>
            </a:r>
            <a:r>
              <a:rPr lang="es-AR" sz="2000" dirty="0" err="1" smtClean="0"/>
              <a:t>icon</a:t>
            </a:r>
            <a:r>
              <a:rPr lang="es-AR" sz="2000" dirty="0" smtClean="0"/>
              <a:t> and ultra </a:t>
            </a:r>
            <a:r>
              <a:rPr lang="es-AR" sz="2000" dirty="0" err="1" smtClean="0"/>
              <a:t>premium</a:t>
            </a:r>
            <a:r>
              <a:rPr lang="es-AR" sz="2000" dirty="0" smtClean="0"/>
              <a:t> </a:t>
            </a:r>
            <a:r>
              <a:rPr lang="es-AR" sz="2000" dirty="0" err="1" smtClean="0"/>
              <a:t>wines</a:t>
            </a:r>
            <a:r>
              <a:rPr lang="es-AR" sz="2000" dirty="0" smtClean="0"/>
              <a:t>. </a:t>
            </a:r>
          </a:p>
          <a:p>
            <a:pPr marL="457200" indent="-457200">
              <a:buSzPct val="100000"/>
              <a:buFont typeface="+mj-lt"/>
              <a:buAutoNum type="arabicPeriod"/>
              <a:defRPr sz="1800"/>
            </a:pPr>
            <a:endParaRPr lang="es-AR" sz="2000" dirty="0" smtClean="0"/>
          </a:p>
          <a:p>
            <a:pPr marL="529166" indent="-529166"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s-AR" sz="2000" b="1" dirty="0" smtClean="0"/>
              <a:t>Varietal – </a:t>
            </a:r>
            <a:r>
              <a:rPr lang="es-AR" sz="2000" dirty="0" err="1" smtClean="0"/>
              <a:t>Malbec</a:t>
            </a:r>
            <a:r>
              <a:rPr lang="es-AR" sz="2000" dirty="0" smtClean="0"/>
              <a:t> vs </a:t>
            </a:r>
            <a:r>
              <a:rPr lang="es-AR" sz="2000" dirty="0" err="1" smtClean="0"/>
              <a:t>Torrontes</a:t>
            </a:r>
            <a:endParaRPr lang="es-AR" sz="2000" dirty="0" smtClean="0"/>
          </a:p>
          <a:p>
            <a:pPr marL="457200" indent="-457200">
              <a:buSzPct val="100000"/>
              <a:buFont typeface="+mj-lt"/>
              <a:buAutoNum type="arabicPeriod"/>
              <a:defRPr sz="1800"/>
            </a:pPr>
            <a:endParaRPr lang="es-AR" sz="2000" dirty="0" smtClean="0"/>
          </a:p>
          <a:p>
            <a:pPr marL="529166" indent="-529166"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s-AR" sz="2000" b="1" dirty="0" err="1" smtClean="0"/>
              <a:t>Commercial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Strategy</a:t>
            </a:r>
            <a:r>
              <a:rPr lang="es-AR" sz="2000" b="1" dirty="0" smtClean="0"/>
              <a:t> </a:t>
            </a:r>
            <a:r>
              <a:rPr lang="es-AR" sz="2000" dirty="0" smtClean="0"/>
              <a:t>– </a:t>
            </a:r>
            <a:r>
              <a:rPr lang="es-AR" sz="2000" dirty="0" err="1" smtClean="0"/>
              <a:t>Partnerships</a:t>
            </a:r>
            <a:r>
              <a:rPr lang="es-AR" sz="2000" dirty="0" smtClean="0"/>
              <a:t> – </a:t>
            </a:r>
            <a:r>
              <a:rPr lang="es-AR" sz="2000" dirty="0" err="1" smtClean="0"/>
              <a:t>long</a:t>
            </a:r>
            <a:r>
              <a:rPr lang="es-AR" sz="2000" dirty="0" smtClean="0"/>
              <a:t> / </a:t>
            </a:r>
            <a:r>
              <a:rPr lang="es-AR" sz="2000" dirty="0" err="1" smtClean="0"/>
              <a:t>mid</a:t>
            </a:r>
            <a:r>
              <a:rPr lang="es-AR" sz="2000" dirty="0" smtClean="0"/>
              <a:t> </a:t>
            </a:r>
            <a:r>
              <a:rPr lang="es-AR" sz="2000" dirty="0" err="1" smtClean="0"/>
              <a:t>term</a:t>
            </a:r>
            <a:r>
              <a:rPr lang="es-AR" sz="2000" dirty="0" smtClean="0"/>
              <a:t> </a:t>
            </a:r>
            <a:r>
              <a:rPr lang="es-AR" sz="2000" dirty="0" err="1" smtClean="0"/>
              <a:t>deals</a:t>
            </a:r>
            <a:r>
              <a:rPr lang="es-AR" sz="2000" dirty="0" smtClean="0"/>
              <a:t>.</a:t>
            </a:r>
          </a:p>
          <a:p>
            <a:pPr marL="457200" indent="-457200">
              <a:buSzPct val="100000"/>
              <a:buFont typeface="+mj-lt"/>
              <a:buAutoNum type="arabicPeriod"/>
              <a:defRPr sz="1800"/>
            </a:pPr>
            <a:endParaRPr lang="es-AR" sz="2000" dirty="0" smtClean="0"/>
          </a:p>
          <a:p>
            <a:pPr marL="529166" indent="-529166">
              <a:buSzPct val="100000"/>
              <a:buFont typeface="Arial" panose="020B0604020202020204" pitchFamily="34" charset="0"/>
              <a:buAutoNum type="arabicPeriod"/>
              <a:defRPr sz="1800"/>
            </a:pPr>
            <a:r>
              <a:rPr lang="es-AR" sz="2000" b="1" dirty="0" smtClean="0"/>
              <a:t>Grape </a:t>
            </a:r>
            <a:r>
              <a:rPr lang="es-AR" sz="2000" b="1" dirty="0" err="1" smtClean="0"/>
              <a:t>Quality</a:t>
            </a:r>
            <a:r>
              <a:rPr lang="es-AR" sz="2000" b="1" dirty="0" smtClean="0"/>
              <a:t> (?) - 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4538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24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381" y="640147"/>
            <a:ext cx="7757238" cy="669508"/>
          </a:xfrm>
        </p:spPr>
        <p:txBody>
          <a:bodyPr>
            <a:normAutofit/>
          </a:bodyPr>
          <a:lstStyle/>
          <a:p>
            <a:r>
              <a:rPr lang="es-AR" sz="2400" dirty="0" err="1" smtClean="0"/>
              <a:t>Wine</a:t>
            </a:r>
            <a:r>
              <a:rPr lang="es-AR" sz="2400" dirty="0" smtClean="0"/>
              <a:t> </a:t>
            </a:r>
            <a:r>
              <a:rPr lang="es-AR" sz="2400" dirty="0" err="1" smtClean="0"/>
              <a:t>export</a:t>
            </a:r>
            <a:r>
              <a:rPr lang="es-AR" sz="2400" dirty="0" smtClean="0"/>
              <a:t> </a:t>
            </a:r>
            <a:r>
              <a:rPr lang="es-AR" sz="2400" dirty="0" err="1" smtClean="0"/>
              <a:t>evolution</a:t>
            </a:r>
            <a:r>
              <a:rPr lang="es-AR" sz="2400" dirty="0" smtClean="0"/>
              <a:t> </a:t>
            </a:r>
            <a:r>
              <a:rPr lang="es-AR" sz="2400" dirty="0" err="1" smtClean="0"/>
              <a:t>by</a:t>
            </a:r>
            <a:r>
              <a:rPr lang="es-AR" sz="2400" dirty="0" smtClean="0"/>
              <a:t> </a:t>
            </a:r>
            <a:r>
              <a:rPr lang="es-AR" sz="2400" dirty="0" err="1" smtClean="0"/>
              <a:t>volume</a:t>
            </a:r>
            <a:r>
              <a:rPr lang="es-AR" sz="2400" dirty="0" smtClean="0"/>
              <a:t> and U$S</a:t>
            </a:r>
            <a:endParaRPr lang="es-AR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72956259"/>
              </p:ext>
            </p:extLst>
          </p:nvPr>
        </p:nvGraphicFramePr>
        <p:xfrm>
          <a:off x="521627" y="1268760"/>
          <a:ext cx="8087084" cy="441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47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25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6" name="Screen Shot 2014-08-06 at 8.03.03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52736"/>
            <a:ext cx="8532440" cy="41044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9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26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" name="Shape 325"/>
          <p:cNvSpPr/>
          <p:nvPr/>
        </p:nvSpPr>
        <p:spPr>
          <a:xfrm rot="16174008">
            <a:off x="4377005" y="2402017"/>
            <a:ext cx="1128068" cy="647652"/>
          </a:xfrm>
          <a:prstGeom prst="rightArrow">
            <a:avLst>
              <a:gd name="adj1" fmla="val 32000"/>
              <a:gd name="adj2" fmla="val 11147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" name="Shape 326"/>
          <p:cNvSpPr/>
          <p:nvPr/>
        </p:nvSpPr>
        <p:spPr>
          <a:xfrm rot="7860000">
            <a:off x="3640824" y="4398297"/>
            <a:ext cx="1128068" cy="647651"/>
          </a:xfrm>
          <a:prstGeom prst="rightArrow">
            <a:avLst>
              <a:gd name="adj1" fmla="val 32000"/>
              <a:gd name="adj2" fmla="val 11147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hape 327"/>
          <p:cNvSpPr/>
          <p:nvPr/>
        </p:nvSpPr>
        <p:spPr>
          <a:xfrm rot="12180000">
            <a:off x="3122234" y="2799193"/>
            <a:ext cx="1128068" cy="647651"/>
          </a:xfrm>
          <a:prstGeom prst="rightArrow">
            <a:avLst>
              <a:gd name="adj1" fmla="val 32000"/>
              <a:gd name="adj2" fmla="val 11147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1" name="CRE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2976" y="681337"/>
            <a:ext cx="1848328" cy="1241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6935" y="1158540"/>
            <a:ext cx="2016224" cy="148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VALO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9592" y="1158540"/>
            <a:ext cx="1911790" cy="164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lobalGAP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8495" y="4293096"/>
            <a:ext cx="1433345" cy="142291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332"/>
          <p:cNvSpPr/>
          <p:nvPr/>
        </p:nvSpPr>
        <p:spPr>
          <a:xfrm rot="2580000">
            <a:off x="5259543" y="4381666"/>
            <a:ext cx="1128068" cy="647652"/>
          </a:xfrm>
          <a:prstGeom prst="rightArrow">
            <a:avLst>
              <a:gd name="adj1" fmla="val 32000"/>
              <a:gd name="adj2" fmla="val 11147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hape 334"/>
          <p:cNvSpPr/>
          <p:nvPr/>
        </p:nvSpPr>
        <p:spPr>
          <a:xfrm>
            <a:off x="3563888" y="2998599"/>
            <a:ext cx="2883803" cy="158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274574">
              <a:defRPr sz="3759"/>
            </a:lvl1pPr>
          </a:lstStyle>
          <a:p>
            <a:pPr lvl="0">
              <a:defRPr sz="1800"/>
            </a:pPr>
            <a:r>
              <a:rPr lang="es-AR" sz="2400" dirty="0" smtClean="0"/>
              <a:t> </a:t>
            </a:r>
            <a:r>
              <a:rPr sz="2400" dirty="0" smtClean="0"/>
              <a:t>The </a:t>
            </a:r>
            <a:r>
              <a:rPr sz="2400" dirty="0"/>
              <a:t>Vines of Mendoza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1849" y="4350642"/>
            <a:ext cx="337215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Catena</a:t>
            </a:r>
            <a:r>
              <a:rPr lang="es-AR" sz="12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AR" sz="1200" dirty="0" smtClean="0">
                <a:solidFill>
                  <a:srgbClr val="000000"/>
                </a:solidFill>
                <a:sym typeface="Helvetica Light"/>
              </a:rPr>
              <a:t>    </a:t>
            </a:r>
            <a:r>
              <a:rPr lang="es-AR" sz="1200" dirty="0" smtClean="0">
                <a:solidFill>
                  <a:srgbClr val="000000"/>
                </a:solidFill>
              </a:rPr>
              <a:t>La Rural    </a:t>
            </a:r>
            <a:r>
              <a:rPr kumimoji="0" lang="es-A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Chandon</a:t>
            </a:r>
            <a:endParaRPr kumimoji="0" lang="es-AR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1200" dirty="0" smtClean="0">
                <a:solidFill>
                  <a:srgbClr val="000000"/>
                </a:solidFill>
              </a:rPr>
              <a:t>Alta Vista  </a:t>
            </a:r>
            <a:r>
              <a:rPr lang="es-AR" sz="1200" dirty="0" err="1" smtClean="0">
                <a:solidFill>
                  <a:srgbClr val="000000"/>
                </a:solidFill>
              </a:rPr>
              <a:t>Michelini</a:t>
            </a:r>
            <a:r>
              <a:rPr lang="es-AR" sz="1200" dirty="0">
                <a:solidFill>
                  <a:srgbClr val="000000"/>
                </a:solidFill>
              </a:rPr>
              <a:t> </a:t>
            </a:r>
            <a:r>
              <a:rPr lang="es-AR" sz="1200" dirty="0" smtClean="0">
                <a:solidFill>
                  <a:srgbClr val="000000"/>
                </a:solidFill>
              </a:rPr>
              <a:t>   </a:t>
            </a:r>
            <a:r>
              <a:rPr lang="es-AR" sz="1200" dirty="0" err="1" smtClean="0">
                <a:solidFill>
                  <a:srgbClr val="000000"/>
                </a:solidFill>
              </a:rPr>
              <a:t>Achaval</a:t>
            </a:r>
            <a:endParaRPr lang="es-AR" sz="1200" dirty="0" smtClean="0">
              <a:solidFill>
                <a:srgbClr val="00000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Clos</a:t>
            </a:r>
            <a:r>
              <a:rPr kumimoji="0" lang="es-A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de los 7  </a:t>
            </a:r>
            <a:r>
              <a:rPr lang="es-AR" sz="1200" baseline="0" dirty="0" err="1" smtClean="0">
                <a:solidFill>
                  <a:srgbClr val="000000"/>
                </a:solidFill>
              </a:rPr>
              <a:t>Flichman</a:t>
            </a:r>
            <a:r>
              <a:rPr lang="es-AR" sz="1200" dirty="0">
                <a:solidFill>
                  <a:srgbClr val="000000"/>
                </a:solidFill>
              </a:rPr>
              <a:t> </a:t>
            </a:r>
            <a:r>
              <a:rPr lang="es-AR" sz="1200" dirty="0" smtClean="0">
                <a:solidFill>
                  <a:srgbClr val="000000"/>
                </a:solidFill>
              </a:rPr>
              <a:t> </a:t>
            </a:r>
            <a:r>
              <a:rPr kumimoji="0" lang="es-A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Trapiche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1200" baseline="0" dirty="0" smtClean="0">
                <a:solidFill>
                  <a:srgbClr val="000000"/>
                </a:solidFill>
              </a:rPr>
              <a:t>Cobos</a:t>
            </a:r>
            <a:r>
              <a:rPr lang="es-AR" sz="1200" dirty="0" smtClean="0">
                <a:solidFill>
                  <a:srgbClr val="000000"/>
                </a:solidFill>
              </a:rPr>
              <a:t>   </a:t>
            </a:r>
            <a:r>
              <a:rPr kumimoji="0" lang="es-A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Norto</a:t>
            </a:r>
            <a:r>
              <a:rPr lang="es-AR" sz="1200" dirty="0" smtClean="0">
                <a:solidFill>
                  <a:srgbClr val="000000"/>
                </a:solidFill>
                <a:sym typeface="Helvetica Light"/>
              </a:rPr>
              <a:t>n  </a:t>
            </a:r>
            <a:r>
              <a:rPr lang="es-AR" sz="1200" baseline="0" dirty="0" smtClean="0">
                <a:solidFill>
                  <a:srgbClr val="000000"/>
                </a:solidFill>
              </a:rPr>
              <a:t>Dona Paula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sz="1200" dirty="0" smtClean="0">
                <a:solidFill>
                  <a:srgbClr val="000000"/>
                </a:solidFill>
              </a:rPr>
              <a:t>Ruca Malen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AR" sz="1200" baseline="0" dirty="0" smtClean="0">
              <a:solidFill>
                <a:srgbClr val="00000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AR" sz="1200" baseline="0" dirty="0" smtClean="0">
              <a:solidFill>
                <a:srgbClr val="00000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AR" sz="1200" baseline="0" dirty="0" smtClean="0">
              <a:solidFill>
                <a:srgbClr val="000000"/>
              </a:solidFill>
            </a:endParaRPr>
          </a:p>
        </p:txBody>
      </p:sp>
      <p:sp>
        <p:nvSpPr>
          <p:cNvPr id="18" name="Shape 324"/>
          <p:cNvSpPr/>
          <p:nvPr/>
        </p:nvSpPr>
        <p:spPr>
          <a:xfrm rot="20220000">
            <a:off x="5621671" y="2799193"/>
            <a:ext cx="1128068" cy="647651"/>
          </a:xfrm>
          <a:prstGeom prst="rightArrow">
            <a:avLst>
              <a:gd name="adj1" fmla="val 32000"/>
              <a:gd name="adj2" fmla="val 11147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3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lnSpcReduction="10000"/>
          </a:bodyPr>
          <a:lstStyle/>
          <a:p>
            <a:pPr lvl="0" algn="r" defTabSz="233679">
              <a:defRPr sz="1800"/>
            </a:pPr>
            <a:r>
              <a:rPr lang="es-AR" sz="1680" dirty="0" err="1" smtClean="0"/>
              <a:t>Farming</a:t>
            </a:r>
            <a:r>
              <a:rPr lang="es-AR" sz="1680" dirty="0" smtClean="0"/>
              <a:t> </a:t>
            </a:r>
            <a:r>
              <a:rPr lang="es-AR" sz="1680" dirty="0" err="1" smtClean="0"/>
              <a:t>Costs</a:t>
            </a:r>
            <a:r>
              <a:rPr sz="2000" dirty="0" smtClean="0"/>
              <a:t>           </a:t>
            </a:r>
            <a:endParaRPr sz="2000" dirty="0"/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endParaRPr lang="es-AR" sz="2000" dirty="0" smtClean="0"/>
          </a:p>
          <a:p>
            <a:pPr lvl="0" algn="r" defTabSz="233679">
              <a:defRPr sz="1800"/>
            </a:pPr>
            <a:r>
              <a:rPr sz="2000" dirty="0" smtClean="0"/>
              <a:t>   </a:t>
            </a: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2" name="Chart 213"/>
          <p:cNvGraphicFramePr/>
          <p:nvPr>
            <p:extLst>
              <p:ext uri="{D42A27DB-BD31-4B8C-83A1-F6EECF244321}">
                <p14:modId xmlns:p14="http://schemas.microsoft.com/office/powerpoint/2010/main" val="142536525"/>
              </p:ext>
            </p:extLst>
          </p:nvPr>
        </p:nvGraphicFramePr>
        <p:xfrm>
          <a:off x="92224" y="764704"/>
          <a:ext cx="90517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24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4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 smtClean="0"/>
              <a:t>G</a:t>
            </a:r>
            <a:r>
              <a:rPr lang="es-AR" sz="1680" dirty="0" err="1" smtClean="0"/>
              <a:t>rowing</a:t>
            </a:r>
            <a:r>
              <a:rPr lang="es-AR" sz="1680" dirty="0" smtClean="0"/>
              <a:t> Grapes in Argentina</a:t>
            </a:r>
            <a:r>
              <a:rPr sz="2000" dirty="0" smtClean="0"/>
              <a:t>           </a:t>
            </a:r>
            <a:endParaRPr sz="2000" dirty="0"/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772691003"/>
              </p:ext>
            </p:extLst>
          </p:nvPr>
        </p:nvGraphicFramePr>
        <p:xfrm>
          <a:off x="-108520" y="605131"/>
          <a:ext cx="9433048" cy="537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61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5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54"/>
          <p:cNvGraphicFramePr/>
          <p:nvPr>
            <p:extLst>
              <p:ext uri="{D42A27DB-BD31-4B8C-83A1-F6EECF244321}">
                <p14:modId xmlns:p14="http://schemas.microsoft.com/office/powerpoint/2010/main" val="3057091724"/>
              </p:ext>
            </p:extLst>
          </p:nvPr>
        </p:nvGraphicFramePr>
        <p:xfrm>
          <a:off x="293907" y="836712"/>
          <a:ext cx="854252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59"/>
          <p:cNvSpPr/>
          <p:nvPr/>
        </p:nvSpPr>
        <p:spPr>
          <a:xfrm>
            <a:off x="1761050" y="-1712576"/>
            <a:ext cx="5610729" cy="909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>
            <a:lvl1pPr defTabSz="420624">
              <a:defRPr sz="4680" b="1"/>
            </a:lvl1pPr>
          </a:lstStyle>
          <a:p>
            <a:pPr lvl="0">
              <a:defRPr sz="1800" b="0"/>
            </a:pPr>
            <a:r>
              <a:rPr sz="4680" b="1"/>
              <a:t>Grape Production Costs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380312" y="620688"/>
            <a:ext cx="1666528" cy="360040"/>
          </a:xfrm>
        </p:spPr>
        <p:txBody>
          <a:bodyPr>
            <a:normAutofit fontScale="90000"/>
          </a:bodyPr>
          <a:lstStyle/>
          <a:p>
            <a:r>
              <a:rPr lang="es-AR" sz="2000" b="1" dirty="0" err="1" smtClean="0"/>
              <a:t>Direct</a:t>
            </a:r>
            <a:r>
              <a:rPr lang="es-AR" sz="2000" b="1" dirty="0" smtClean="0"/>
              <a:t> Labor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365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6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78"/>
          <p:cNvGraphicFramePr/>
          <p:nvPr>
            <p:extLst>
              <p:ext uri="{D42A27DB-BD31-4B8C-83A1-F6EECF244321}">
                <p14:modId xmlns:p14="http://schemas.microsoft.com/office/powerpoint/2010/main" val="2771800309"/>
              </p:ext>
            </p:extLst>
          </p:nvPr>
        </p:nvGraphicFramePr>
        <p:xfrm>
          <a:off x="611559" y="908720"/>
          <a:ext cx="7488833" cy="45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660232" y="2514600"/>
            <a:ext cx="792088" cy="0"/>
          </a:xfrm>
          <a:prstGeom prst="line">
            <a:avLst/>
          </a:prstGeom>
          <a:ln w="31750">
            <a:solidFill>
              <a:srgbClr val="3F91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380312" y="620688"/>
            <a:ext cx="1666528" cy="360040"/>
          </a:xfrm>
        </p:spPr>
        <p:txBody>
          <a:bodyPr>
            <a:normAutofit fontScale="90000"/>
          </a:bodyPr>
          <a:lstStyle/>
          <a:p>
            <a:r>
              <a:rPr lang="es-AR" sz="2000" b="1" dirty="0" err="1" smtClean="0"/>
              <a:t>Direct</a:t>
            </a:r>
            <a:r>
              <a:rPr lang="es-AR" sz="2000" b="1" dirty="0" smtClean="0"/>
              <a:t> Labor</a:t>
            </a:r>
            <a:endParaRPr lang="es-AR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08304" y="21328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 smtClean="0"/>
              <a:t>$ 5.6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799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7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" name="Chart 74"/>
          <p:cNvGraphicFramePr/>
          <p:nvPr>
            <p:extLst>
              <p:ext uri="{D42A27DB-BD31-4B8C-83A1-F6EECF244321}">
                <p14:modId xmlns:p14="http://schemas.microsoft.com/office/powerpoint/2010/main" val="3934144673"/>
              </p:ext>
            </p:extLst>
          </p:nvPr>
        </p:nvGraphicFramePr>
        <p:xfrm>
          <a:off x="293906" y="764704"/>
          <a:ext cx="867058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75"/>
          <p:cNvSpPr/>
          <p:nvPr/>
        </p:nvSpPr>
        <p:spPr>
          <a:xfrm>
            <a:off x="2087264" y="-2350110"/>
            <a:ext cx="6019601" cy="971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77500" lnSpcReduction="20000"/>
          </a:bodyPr>
          <a:lstStyle/>
          <a:p>
            <a:pPr lvl="0" defTabSz="455675">
              <a:defRPr sz="1800"/>
            </a:pPr>
            <a:r>
              <a:rPr sz="5069" b="1"/>
              <a:t>A - GRAPE PRODUCTION COSTS </a:t>
            </a:r>
            <a:r>
              <a:rPr sz="4290"/>
              <a:t> Direct Labor Services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380312" y="620688"/>
            <a:ext cx="1666528" cy="360040"/>
          </a:xfrm>
        </p:spPr>
        <p:txBody>
          <a:bodyPr>
            <a:normAutofit fontScale="90000"/>
          </a:bodyPr>
          <a:lstStyle/>
          <a:p>
            <a:r>
              <a:rPr lang="es-AR" sz="2000" b="1" dirty="0" err="1" smtClean="0"/>
              <a:t>Direct</a:t>
            </a:r>
            <a:r>
              <a:rPr lang="es-AR" sz="2000" b="1" dirty="0" smtClean="0"/>
              <a:t> Labor</a:t>
            </a:r>
            <a:endParaRPr lang="es-AR" sz="2000" b="1" dirty="0"/>
          </a:p>
        </p:txBody>
      </p:sp>
      <p:cxnSp>
        <p:nvCxnSpPr>
          <p:cNvPr id="11" name="Straight Connector 11"/>
          <p:cNvCxnSpPr/>
          <p:nvPr/>
        </p:nvCxnSpPr>
        <p:spPr>
          <a:xfrm>
            <a:off x="6012160" y="2924944"/>
            <a:ext cx="1152128" cy="72008"/>
          </a:xfrm>
          <a:prstGeom prst="line">
            <a:avLst/>
          </a:prstGeom>
          <a:ln w="31750">
            <a:solidFill>
              <a:srgbClr val="3F91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es-AR" dirty="0" smtClean="0"/>
              <a:t>Manual </a:t>
            </a:r>
            <a:r>
              <a:rPr lang="es-AR" dirty="0" err="1" smtClean="0"/>
              <a:t>Harvest</a:t>
            </a:r>
            <a:r>
              <a:rPr lang="es-AR" dirty="0" smtClean="0"/>
              <a:t> Video. </a:t>
            </a: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8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0" y="5809529"/>
            <a:ext cx="9144000" cy="1075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es-AR" dirty="0" smtClean="0"/>
              <a:t>Machine </a:t>
            </a:r>
            <a:r>
              <a:rPr lang="es-AR" dirty="0" err="1" smtClean="0"/>
              <a:t>Harvest</a:t>
            </a:r>
            <a:r>
              <a:rPr lang="es-AR" dirty="0" smtClean="0"/>
              <a:t> Video. </a:t>
            </a: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A46A-4A00-425A-A6E4-FBD7F3C6A646}" type="slidenum">
              <a:rPr lang="en-US" smtClean="0"/>
              <a:t>9</a:t>
            </a:fld>
            <a:endParaRPr lang="en-US"/>
          </a:p>
        </p:txBody>
      </p:sp>
      <p:sp>
        <p:nvSpPr>
          <p:cNvPr id="9" name="Shape 42"/>
          <p:cNvSpPr/>
          <p:nvPr/>
        </p:nvSpPr>
        <p:spPr>
          <a:xfrm>
            <a:off x="2269066" y="434544"/>
            <a:ext cx="6567366" cy="285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r" defTabSz="233679">
              <a:defRPr sz="1800"/>
            </a:pPr>
            <a:r>
              <a:rPr sz="1680" dirty="0"/>
              <a:t>Grape Growing Business</a:t>
            </a:r>
            <a:r>
              <a:rPr sz="2000" dirty="0"/>
              <a:t>           </a:t>
            </a:r>
          </a:p>
          <a:p>
            <a:pPr lvl="0" algn="r" defTabSz="233679">
              <a:defRPr sz="1800"/>
            </a:pPr>
            <a:r>
              <a:rPr sz="2000" dirty="0"/>
              <a:t>         </a:t>
            </a:r>
          </a:p>
          <a:p>
            <a:pPr lvl="0" algn="r" defTabSz="233679">
              <a:defRPr sz="1800"/>
            </a:pPr>
            <a:r>
              <a:rPr sz="2000" dirty="0"/>
              <a:t>   </a:t>
            </a:r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endParaRPr sz="2000" dirty="0"/>
          </a:p>
          <a:p>
            <a:pPr lvl="0" algn="r" defTabSz="233679">
              <a:defRPr sz="1800"/>
            </a:pPr>
            <a:r>
              <a:rPr sz="2000" dirty="0"/>
              <a:t> </a:t>
            </a:r>
          </a:p>
          <a:p>
            <a:pPr lvl="0" algn="r" defTabSz="233679">
              <a:defRPr sz="1800"/>
            </a:pPr>
            <a:endParaRPr sz="2000" dirty="0"/>
          </a:p>
        </p:txBody>
      </p:sp>
      <p:sp>
        <p:nvSpPr>
          <p:cNvPr id="10" name="Shape 43"/>
          <p:cNvSpPr/>
          <p:nvPr/>
        </p:nvSpPr>
        <p:spPr>
          <a:xfrm flipV="1">
            <a:off x="293907" y="622297"/>
            <a:ext cx="8542525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6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1934</Words>
  <Application>Microsoft Office PowerPoint</Application>
  <PresentationFormat>Presentación en pantalla (4:3)</PresentationFormat>
  <Paragraphs>489</Paragraphs>
  <Slides>26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Direct Labor</vt:lpstr>
      <vt:lpstr>Direct Labor</vt:lpstr>
      <vt:lpstr>Direct Labor</vt:lpstr>
      <vt:lpstr>Manual Harvest Video. </vt:lpstr>
      <vt:lpstr>Machine Harvest Video. </vt:lpstr>
      <vt:lpstr>Machine Harvest: 8593 kgs / hour Manual Harvest: 119 kgs / hour </vt:lpstr>
      <vt:lpstr>Agrochemicals &amp; Supplies</vt:lpstr>
      <vt:lpstr>Machine Harvest: 8593 kgs / hour Manual Harvest: 119 kgs / hour  Wine Camps..… 23 kgs / hour</vt:lpstr>
      <vt:lpstr>Presentación de PowerPoint</vt:lpstr>
      <vt:lpstr>Presentación de PowerPoint</vt:lpstr>
      <vt:lpstr>Presentación de PowerPoint</vt:lpstr>
      <vt:lpstr>Herbicide</vt:lpstr>
      <vt:lpstr>Herbicide</vt:lpstr>
      <vt:lpstr>Presentación de PowerPoint</vt:lpstr>
      <vt:lpstr>Presentación de PowerPoint</vt:lpstr>
      <vt:lpstr>Revenues  Yields – Grape Price – Quality (?)</vt:lpstr>
      <vt:lpstr>Presentación de PowerPoint</vt:lpstr>
      <vt:lpstr>Presentación de PowerPoint</vt:lpstr>
      <vt:lpstr>Price</vt:lpstr>
      <vt:lpstr>Wine export evolution by volume and U$S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Luciana Gomez</dc:creator>
  <cp:lastModifiedBy>MHE</cp:lastModifiedBy>
  <cp:revision>242</cp:revision>
  <dcterms:created xsi:type="dcterms:W3CDTF">2013-09-12T18:25:29Z</dcterms:created>
  <dcterms:modified xsi:type="dcterms:W3CDTF">2014-09-08T12:08:24Z</dcterms:modified>
</cp:coreProperties>
</file>