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80" r:id="rId4"/>
    <p:sldId id="258" r:id="rId5"/>
    <p:sldId id="259" r:id="rId6"/>
    <p:sldId id="261" r:id="rId7"/>
    <p:sldId id="262" r:id="rId8"/>
    <p:sldId id="264" r:id="rId9"/>
    <p:sldId id="265" r:id="rId10"/>
    <p:sldId id="266" r:id="rId11"/>
    <p:sldId id="267" r:id="rId12"/>
    <p:sldId id="260" r:id="rId13"/>
    <p:sldId id="263" r:id="rId14"/>
    <p:sldId id="268" r:id="rId15"/>
    <p:sldId id="272" r:id="rId16"/>
    <p:sldId id="273" r:id="rId17"/>
    <p:sldId id="282" r:id="rId18"/>
    <p:sldId id="283" r:id="rId19"/>
    <p:sldId id="284" r:id="rId20"/>
    <p:sldId id="285" r:id="rId21"/>
    <p:sldId id="277" r:id="rId22"/>
    <p:sldId id="279" r:id="rId23"/>
    <p:sldId id="278" r:id="rId24"/>
    <p:sldId id="281" r:id="rId25"/>
    <p:sldId id="269"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9" autoAdjust="0"/>
    <p:restoredTop sz="94660" autoAdjust="0"/>
  </p:normalViewPr>
  <p:slideViewPr>
    <p:cSldViewPr>
      <p:cViewPr varScale="1">
        <p:scale>
          <a:sx n="122" d="100"/>
          <a:sy n="122" d="100"/>
        </p:scale>
        <p:origin x="-712"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 Id="rId2"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4.xlsx"/><Relationship Id="rId2"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s-AR" dirty="0" smtClean="0">
                <a:latin typeface="Alright Sans Regular" pitchFamily="50" charset="0"/>
              </a:rPr>
              <a:t>White</a:t>
            </a:r>
            <a:r>
              <a:rPr lang="es-AR" baseline="0" dirty="0" smtClean="0">
                <a:latin typeface="Alright Sans Regular" pitchFamily="50" charset="0"/>
              </a:rPr>
              <a:t> &amp; Rosé</a:t>
            </a:r>
            <a:r>
              <a:rPr lang="es-AR" dirty="0" smtClean="0">
                <a:latin typeface="Alright Sans Regular" pitchFamily="50" charset="0"/>
              </a:rPr>
              <a:t> </a:t>
            </a:r>
            <a:r>
              <a:rPr lang="es-AR" dirty="0">
                <a:latin typeface="Alright Sans Regular" pitchFamily="50" charset="0"/>
              </a:rPr>
              <a:t>Premium 2013</a:t>
            </a:r>
          </a:p>
        </c:rich>
      </c:tx>
      <c:layout/>
      <c:overlay val="1"/>
    </c:title>
    <c:autoTitleDeleted val="0"/>
    <c:plotArea>
      <c:layout/>
      <c:areaChart>
        <c:grouping val="standard"/>
        <c:varyColors val="0"/>
        <c:ser>
          <c:idx val="1"/>
          <c:order val="1"/>
          <c:tx>
            <c:strRef>
              <c:f>Hoja1!$C$1</c:f>
              <c:strCache>
                <c:ptCount val="1"/>
                <c:pt idx="0">
                  <c:v>OPTIMUS</c:v>
                </c:pt>
              </c:strCache>
            </c:strRef>
          </c:tx>
          <c:spPr>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c:spP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Hoja1!$C$2:$C$8</c:f>
              <c:numCache>
                <c:formatCode>General</c:formatCode>
                <c:ptCount val="7"/>
                <c:pt idx="3">
                  <c:v>6.0</c:v>
                </c:pt>
                <c:pt idx="4">
                  <c:v>5.5</c:v>
                </c:pt>
                <c:pt idx="5">
                  <c:v>5.0</c:v>
                </c:pt>
              </c:numCache>
            </c:numRef>
          </c:val>
        </c:ser>
        <c:ser>
          <c:idx val="2"/>
          <c:order val="2"/>
          <c:tx>
            <c:strRef>
              <c:f>Hoja1!$D$1</c:f>
              <c:strCache>
                <c:ptCount val="1"/>
                <c:pt idx="0">
                  <c:v>SHOCK</c:v>
                </c:pt>
              </c:strCache>
            </c:strRef>
          </c:tx>
          <c:spP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c:spP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Hoja1!$D$2:$D$8</c:f>
              <c:numCache>
                <c:formatCode>General</c:formatCode>
                <c:ptCount val="7"/>
                <c:pt idx="1">
                  <c:v>3.0</c:v>
                </c:pt>
                <c:pt idx="2">
                  <c:v>1.5</c:v>
                </c:pt>
                <c:pt idx="3">
                  <c:v>6.0</c:v>
                </c:pt>
              </c:numCache>
            </c:numRef>
          </c:val>
        </c:ser>
        <c:ser>
          <c:idx val="3"/>
          <c:order val="3"/>
          <c:tx>
            <c:strRef>
              <c:f>Hoja1!$E$1</c:f>
              <c:strCache>
                <c:ptCount val="1"/>
                <c:pt idx="0">
                  <c:v>NOT READY</c:v>
                </c:pt>
              </c:strCache>
            </c:strRef>
          </c:tx>
          <c:spP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c:spP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Hoja1!$E$2:$E$8</c:f>
              <c:numCache>
                <c:formatCode>General</c:formatCode>
                <c:ptCount val="7"/>
              </c:numCache>
            </c:numRef>
          </c:val>
        </c:ser>
        <c:ser>
          <c:idx val="4"/>
          <c:order val="4"/>
          <c:tx>
            <c:strRef>
              <c:f>Hoja1!$F$1</c:f>
              <c:strCache>
                <c:ptCount val="1"/>
                <c:pt idx="0">
                  <c:v>PAST</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c:spP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Hoja1!$F$2:$F$8</c:f>
              <c:numCache>
                <c:formatCode>General</c:formatCode>
                <c:ptCount val="7"/>
                <c:pt idx="5">
                  <c:v>5.0</c:v>
                </c:pt>
                <c:pt idx="6">
                  <c:v>4.0</c:v>
                </c:pt>
              </c:numCache>
            </c:numRef>
          </c:val>
        </c:ser>
        <c:ser>
          <c:idx val="5"/>
          <c:order val="5"/>
          <c:tx>
            <c:strRef>
              <c:f>Hoja1!$G$1</c:f>
              <c:strCache>
                <c:ptCount val="1"/>
                <c:pt idx="0">
                  <c:v>BORN</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c:spP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Hoja1!$G$2:$G$8</c:f>
              <c:numCache>
                <c:formatCode>General</c:formatCode>
                <c:ptCount val="7"/>
                <c:pt idx="0">
                  <c:v>0.0</c:v>
                </c:pt>
                <c:pt idx="1">
                  <c:v>3.0</c:v>
                </c:pt>
              </c:numCache>
            </c:numRef>
          </c:val>
        </c:ser>
        <c:dLbls>
          <c:showLegendKey val="0"/>
          <c:showVal val="0"/>
          <c:showCatName val="0"/>
          <c:showSerName val="0"/>
          <c:showPercent val="0"/>
          <c:showBubbleSize val="0"/>
        </c:dLbls>
        <c:axId val="-2129279576"/>
        <c:axId val="-2129274792"/>
      </c:areaChart>
      <c:lineChart>
        <c:grouping val="standard"/>
        <c:varyColors val="0"/>
        <c:ser>
          <c:idx val="0"/>
          <c:order val="0"/>
          <c:tx>
            <c:strRef>
              <c:f>Hoja1!$B$1</c:f>
              <c:strCache>
                <c:ptCount val="1"/>
                <c:pt idx="0">
                  <c:v>Malbec SP 2012</c:v>
                </c:pt>
              </c:strCache>
            </c:strRef>
          </c:tx>
          <c:spPr>
            <a:ln>
              <a:solidFill>
                <a:schemeClr val="tx1"/>
              </a:solidFill>
            </a:ln>
          </c:spPr>
          <c:marker>
            <c:spPr>
              <a:solidFill>
                <a:schemeClr val="tx1"/>
              </a:solidFill>
              <a:ln>
                <a:solidFill>
                  <a:schemeClr val="tx1"/>
                </a:solidFill>
              </a:ln>
            </c:spPr>
          </c:marker>
          <c:cat>
            <c:strRef>
              <c:f>Hoja1!$A$2:$A$8</c:f>
              <c:strCache>
                <c:ptCount val="7"/>
                <c:pt idx="0">
                  <c:v>Harvest March 2013</c:v>
                </c:pt>
                <c:pt idx="1">
                  <c:v>Bottling February 2014</c:v>
                </c:pt>
                <c:pt idx="2">
                  <c:v>Shipping May 2014</c:v>
                </c:pt>
                <c:pt idx="3">
                  <c:v>July 2014</c:v>
                </c:pt>
                <c:pt idx="4">
                  <c:v>December 2014</c:v>
                </c:pt>
                <c:pt idx="5">
                  <c:v>July 2015</c:v>
                </c:pt>
                <c:pt idx="6">
                  <c:v>December 2015</c:v>
                </c:pt>
              </c:strCache>
            </c:strRef>
          </c:cat>
          <c:val>
            <c:numRef>
              <c:f>Hoja1!$B$2:$B$8</c:f>
              <c:numCache>
                <c:formatCode>General</c:formatCode>
                <c:ptCount val="7"/>
                <c:pt idx="0">
                  <c:v>0.0</c:v>
                </c:pt>
                <c:pt idx="1">
                  <c:v>3.0</c:v>
                </c:pt>
                <c:pt idx="2">
                  <c:v>1.5</c:v>
                </c:pt>
                <c:pt idx="3">
                  <c:v>6.0</c:v>
                </c:pt>
                <c:pt idx="4">
                  <c:v>5.5</c:v>
                </c:pt>
                <c:pt idx="5">
                  <c:v>5.0</c:v>
                </c:pt>
                <c:pt idx="6">
                  <c:v>4.0</c:v>
                </c:pt>
              </c:numCache>
            </c:numRef>
          </c:val>
          <c:smooth val="0"/>
        </c:ser>
        <c:dLbls>
          <c:showLegendKey val="0"/>
          <c:showVal val="0"/>
          <c:showCatName val="0"/>
          <c:showSerName val="0"/>
          <c:showPercent val="0"/>
          <c:showBubbleSize val="0"/>
        </c:dLbls>
        <c:marker val="1"/>
        <c:smooth val="0"/>
        <c:axId val="-2129279576"/>
        <c:axId val="-2129274792"/>
      </c:lineChart>
      <c:catAx>
        <c:axId val="-2129279576"/>
        <c:scaling>
          <c:orientation val="minMax"/>
        </c:scaling>
        <c:delete val="0"/>
        <c:axPos val="b"/>
        <c:majorTickMark val="out"/>
        <c:minorTickMark val="none"/>
        <c:tickLblPos val="nextTo"/>
        <c:txPr>
          <a:bodyPr/>
          <a:lstStyle/>
          <a:p>
            <a:pPr>
              <a:defRPr>
                <a:latin typeface="Alright Sans Regular" pitchFamily="50" charset="0"/>
              </a:defRPr>
            </a:pPr>
            <a:endParaRPr lang="en-US"/>
          </a:p>
        </c:txPr>
        <c:crossAx val="-2129274792"/>
        <c:crosses val="autoZero"/>
        <c:auto val="1"/>
        <c:lblAlgn val="ctr"/>
        <c:lblOffset val="100"/>
        <c:noMultiLvlLbl val="0"/>
      </c:catAx>
      <c:valAx>
        <c:axId val="-2129274792"/>
        <c:scaling>
          <c:orientation val="minMax"/>
        </c:scaling>
        <c:delete val="1"/>
        <c:axPos val="l"/>
        <c:numFmt formatCode="General" sourceLinked="1"/>
        <c:majorTickMark val="out"/>
        <c:minorTickMark val="none"/>
        <c:tickLblPos val="nextTo"/>
        <c:crossAx val="-2129279576"/>
        <c:crosses val="autoZero"/>
        <c:crossBetween val="between"/>
      </c:valAx>
      <c:spPr>
        <a:noFill/>
        <a:ln w="25400">
          <a:noFill/>
        </a:ln>
        <a:scene3d>
          <a:camera prst="orthographicFront"/>
          <a:lightRig rig="threePt" dir="t"/>
        </a:scene3d>
      </c:spPr>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s-AR" dirty="0" smtClean="0">
                <a:latin typeface="Alright Sans Regular" pitchFamily="50" charset="0"/>
              </a:rPr>
              <a:t>Red </a:t>
            </a:r>
            <a:r>
              <a:rPr lang="es-AR" dirty="0">
                <a:latin typeface="Alright Sans Regular" pitchFamily="50" charset="0"/>
              </a:rPr>
              <a:t>Premium 2013</a:t>
            </a:r>
          </a:p>
        </c:rich>
      </c:tx>
      <c:layout/>
      <c:overlay val="1"/>
    </c:title>
    <c:autoTitleDeleted val="0"/>
    <c:plotArea>
      <c:layout/>
      <c:areaChart>
        <c:grouping val="standard"/>
        <c:varyColors val="0"/>
        <c:ser>
          <c:idx val="1"/>
          <c:order val="1"/>
          <c:tx>
            <c:strRef>
              <c:f>Hoja1!$C$1</c:f>
              <c:strCache>
                <c:ptCount val="1"/>
                <c:pt idx="0">
                  <c:v>OPTIMUS</c:v>
                </c:pt>
              </c:strCache>
            </c:strRef>
          </c:tx>
          <c:spPr>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c:spP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Hoja1!$C$2:$C$9</c:f>
              <c:numCache>
                <c:formatCode>General</c:formatCode>
                <c:ptCount val="8"/>
                <c:pt idx="3">
                  <c:v>4.5</c:v>
                </c:pt>
                <c:pt idx="4">
                  <c:v>5.0</c:v>
                </c:pt>
                <c:pt idx="5">
                  <c:v>5.0</c:v>
                </c:pt>
                <c:pt idx="6">
                  <c:v>5.0</c:v>
                </c:pt>
              </c:numCache>
            </c:numRef>
          </c:val>
        </c:ser>
        <c:ser>
          <c:idx val="2"/>
          <c:order val="2"/>
          <c:tx>
            <c:strRef>
              <c:f>Hoja1!$D$1</c:f>
              <c:strCache>
                <c:ptCount val="1"/>
                <c:pt idx="0">
                  <c:v>SHOCK</c:v>
                </c:pt>
              </c:strCache>
            </c:strRef>
          </c:tx>
          <c:spP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c:spP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Hoja1!$D$2:$D$9</c:f>
              <c:numCache>
                <c:formatCode>General</c:formatCode>
                <c:ptCount val="8"/>
                <c:pt idx="1">
                  <c:v>3.0</c:v>
                </c:pt>
                <c:pt idx="2">
                  <c:v>1.5</c:v>
                </c:pt>
                <c:pt idx="3">
                  <c:v>4.5</c:v>
                </c:pt>
              </c:numCache>
            </c:numRef>
          </c:val>
        </c:ser>
        <c:ser>
          <c:idx val="3"/>
          <c:order val="3"/>
          <c:tx>
            <c:strRef>
              <c:f>Hoja1!$E$1</c:f>
              <c:strCache>
                <c:ptCount val="1"/>
                <c:pt idx="0">
                  <c:v>NOT READY</c:v>
                </c:pt>
              </c:strCache>
            </c:strRef>
          </c:tx>
          <c:spP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c:spP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Hoja1!$E$2:$E$9</c:f>
              <c:numCache>
                <c:formatCode>General</c:formatCode>
                <c:ptCount val="8"/>
                <c:pt idx="4">
                  <c:v>5.0</c:v>
                </c:pt>
              </c:numCache>
            </c:numRef>
          </c:val>
        </c:ser>
        <c:ser>
          <c:idx val="4"/>
          <c:order val="4"/>
          <c:tx>
            <c:strRef>
              <c:f>Hoja1!$F$1</c:f>
              <c:strCache>
                <c:ptCount val="1"/>
                <c:pt idx="0">
                  <c:v>PAST</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c:spP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Hoja1!$F$2:$F$9</c:f>
              <c:numCache>
                <c:formatCode>General</c:formatCode>
                <c:ptCount val="8"/>
                <c:pt idx="6">
                  <c:v>5.0</c:v>
                </c:pt>
                <c:pt idx="7">
                  <c:v>4.0</c:v>
                </c:pt>
              </c:numCache>
            </c:numRef>
          </c:val>
        </c:ser>
        <c:ser>
          <c:idx val="5"/>
          <c:order val="5"/>
          <c:tx>
            <c:strRef>
              <c:f>Hoja1!$G$1</c:f>
              <c:strCache>
                <c:ptCount val="1"/>
                <c:pt idx="0">
                  <c:v>BORN</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c:spP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Hoja1!$G$2:$G$9</c:f>
              <c:numCache>
                <c:formatCode>General</c:formatCode>
                <c:ptCount val="8"/>
                <c:pt idx="0">
                  <c:v>0.0</c:v>
                </c:pt>
                <c:pt idx="1">
                  <c:v>3.0</c:v>
                </c:pt>
              </c:numCache>
            </c:numRef>
          </c:val>
        </c:ser>
        <c:dLbls>
          <c:showLegendKey val="0"/>
          <c:showVal val="0"/>
          <c:showCatName val="0"/>
          <c:showSerName val="0"/>
          <c:showPercent val="0"/>
          <c:showBubbleSize val="0"/>
        </c:dLbls>
        <c:axId val="-2130312232"/>
        <c:axId val="-2130307672"/>
      </c:areaChart>
      <c:lineChart>
        <c:grouping val="standard"/>
        <c:varyColors val="0"/>
        <c:ser>
          <c:idx val="0"/>
          <c:order val="0"/>
          <c:tx>
            <c:strRef>
              <c:f>Hoja1!$B$1</c:f>
              <c:strCache>
                <c:ptCount val="1"/>
                <c:pt idx="0">
                  <c:v>Malbec P 2013</c:v>
                </c:pt>
              </c:strCache>
            </c:strRef>
          </c:tx>
          <c:spPr>
            <a:ln>
              <a:solidFill>
                <a:schemeClr val="tx1"/>
              </a:solidFill>
            </a:ln>
          </c:spPr>
          <c:marker>
            <c:spPr>
              <a:solidFill>
                <a:schemeClr val="tx1"/>
              </a:solidFill>
              <a:ln>
                <a:solidFill>
                  <a:schemeClr val="tx1"/>
                </a:solidFill>
              </a:ln>
            </c:spPr>
          </c:marker>
          <c:cat>
            <c:strRef>
              <c:f>Hoja1!$A$2:$A$9</c:f>
              <c:strCache>
                <c:ptCount val="8"/>
                <c:pt idx="0">
                  <c:v>Harvest April 2013</c:v>
                </c:pt>
                <c:pt idx="1">
                  <c:v>Bottling June 2014</c:v>
                </c:pt>
                <c:pt idx="2">
                  <c:v>Shipping October 2014</c:v>
                </c:pt>
                <c:pt idx="3">
                  <c:v>December 2014</c:v>
                </c:pt>
                <c:pt idx="4">
                  <c:v>June 2015</c:v>
                </c:pt>
                <c:pt idx="5">
                  <c:v>December 2015</c:v>
                </c:pt>
                <c:pt idx="6">
                  <c:v>December 2016</c:v>
                </c:pt>
                <c:pt idx="7">
                  <c:v>December 2017</c:v>
                </c:pt>
              </c:strCache>
            </c:strRef>
          </c:cat>
          <c:val>
            <c:numRef>
              <c:f>Hoja1!$B$2:$B$9</c:f>
              <c:numCache>
                <c:formatCode>General</c:formatCode>
                <c:ptCount val="8"/>
                <c:pt idx="0">
                  <c:v>0.0</c:v>
                </c:pt>
                <c:pt idx="1">
                  <c:v>3.0</c:v>
                </c:pt>
                <c:pt idx="2">
                  <c:v>1.5</c:v>
                </c:pt>
                <c:pt idx="3">
                  <c:v>4.5</c:v>
                </c:pt>
                <c:pt idx="4">
                  <c:v>5.0</c:v>
                </c:pt>
                <c:pt idx="5">
                  <c:v>5.0</c:v>
                </c:pt>
                <c:pt idx="6">
                  <c:v>5.0</c:v>
                </c:pt>
                <c:pt idx="7">
                  <c:v>4.0</c:v>
                </c:pt>
              </c:numCache>
            </c:numRef>
          </c:val>
          <c:smooth val="0"/>
        </c:ser>
        <c:dLbls>
          <c:showLegendKey val="0"/>
          <c:showVal val="0"/>
          <c:showCatName val="0"/>
          <c:showSerName val="0"/>
          <c:showPercent val="0"/>
          <c:showBubbleSize val="0"/>
        </c:dLbls>
        <c:marker val="1"/>
        <c:smooth val="0"/>
        <c:axId val="-2130312232"/>
        <c:axId val="-2130307672"/>
      </c:lineChart>
      <c:catAx>
        <c:axId val="-2130312232"/>
        <c:scaling>
          <c:orientation val="minMax"/>
        </c:scaling>
        <c:delete val="0"/>
        <c:axPos val="b"/>
        <c:majorTickMark val="out"/>
        <c:minorTickMark val="none"/>
        <c:tickLblPos val="nextTo"/>
        <c:txPr>
          <a:bodyPr/>
          <a:lstStyle/>
          <a:p>
            <a:pPr>
              <a:defRPr>
                <a:latin typeface="Alright Sans Regular" pitchFamily="50" charset="0"/>
              </a:defRPr>
            </a:pPr>
            <a:endParaRPr lang="en-US"/>
          </a:p>
        </c:txPr>
        <c:crossAx val="-2130307672"/>
        <c:crosses val="autoZero"/>
        <c:auto val="1"/>
        <c:lblAlgn val="ctr"/>
        <c:lblOffset val="100"/>
        <c:noMultiLvlLbl val="0"/>
      </c:catAx>
      <c:valAx>
        <c:axId val="-2130307672"/>
        <c:scaling>
          <c:orientation val="minMax"/>
        </c:scaling>
        <c:delete val="1"/>
        <c:axPos val="l"/>
        <c:numFmt formatCode="General" sourceLinked="1"/>
        <c:majorTickMark val="out"/>
        <c:minorTickMark val="none"/>
        <c:tickLblPos val="nextTo"/>
        <c:crossAx val="-2130312232"/>
        <c:crosses val="autoZero"/>
        <c:crossBetween val="between"/>
      </c:valAx>
      <c:spPr>
        <a:noFill/>
        <a:ln w="25400">
          <a:noFill/>
        </a:ln>
        <a:scene3d>
          <a:camera prst="orthographicFront"/>
          <a:lightRig rig="threePt" dir="t"/>
        </a:scene3d>
      </c:spPr>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s-AR" dirty="0" smtClean="0">
                <a:latin typeface="Alright Sans Regular" pitchFamily="50" charset="0"/>
              </a:rPr>
              <a:t>Red </a:t>
            </a:r>
            <a:r>
              <a:rPr lang="es-AR" dirty="0">
                <a:latin typeface="Alright Sans Regular" pitchFamily="50" charset="0"/>
              </a:rPr>
              <a:t>Super Premium 2012</a:t>
            </a:r>
          </a:p>
        </c:rich>
      </c:tx>
      <c:layout/>
      <c:overlay val="1"/>
    </c:title>
    <c:autoTitleDeleted val="0"/>
    <c:plotArea>
      <c:layout/>
      <c:areaChart>
        <c:grouping val="standard"/>
        <c:varyColors val="0"/>
        <c:ser>
          <c:idx val="1"/>
          <c:order val="1"/>
          <c:tx>
            <c:strRef>
              <c:f>Hoja1!$C$1</c:f>
              <c:strCache>
                <c:ptCount val="1"/>
                <c:pt idx="0">
                  <c:v>OPTIMUS</c:v>
                </c:pt>
              </c:strCache>
            </c:strRef>
          </c:tx>
          <c:spPr>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c:spP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Hoja1!$C$2:$C$11</c:f>
              <c:numCache>
                <c:formatCode>General</c:formatCode>
                <c:ptCount val="10"/>
                <c:pt idx="4">
                  <c:v>5.5</c:v>
                </c:pt>
                <c:pt idx="5">
                  <c:v>6.0</c:v>
                </c:pt>
                <c:pt idx="6">
                  <c:v>6.0</c:v>
                </c:pt>
                <c:pt idx="7">
                  <c:v>6.0</c:v>
                </c:pt>
                <c:pt idx="8">
                  <c:v>5.5</c:v>
                </c:pt>
              </c:numCache>
            </c:numRef>
          </c:val>
        </c:ser>
        <c:ser>
          <c:idx val="2"/>
          <c:order val="2"/>
          <c:tx>
            <c:strRef>
              <c:f>Hoja1!$D$1</c:f>
              <c:strCache>
                <c:ptCount val="1"/>
                <c:pt idx="0">
                  <c:v>SHOCK</c:v>
                </c:pt>
              </c:strCache>
            </c:strRef>
          </c:tx>
          <c:spP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c:spP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Hoja1!$D$2:$D$11</c:f>
              <c:numCache>
                <c:formatCode>General</c:formatCode>
                <c:ptCount val="10"/>
                <c:pt idx="1">
                  <c:v>3.0</c:v>
                </c:pt>
                <c:pt idx="2">
                  <c:v>1.5</c:v>
                </c:pt>
                <c:pt idx="3">
                  <c:v>4.0</c:v>
                </c:pt>
              </c:numCache>
            </c:numRef>
          </c:val>
        </c:ser>
        <c:ser>
          <c:idx val="3"/>
          <c:order val="3"/>
          <c:tx>
            <c:strRef>
              <c:f>Hoja1!$E$1</c:f>
              <c:strCache>
                <c:ptCount val="1"/>
                <c:pt idx="0">
                  <c:v>NOT READY</c:v>
                </c:pt>
              </c:strCache>
            </c:strRef>
          </c:tx>
          <c:spP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c:spP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Hoja1!$E$2:$E$11</c:f>
              <c:numCache>
                <c:formatCode>General</c:formatCode>
                <c:ptCount val="10"/>
                <c:pt idx="3">
                  <c:v>4.0</c:v>
                </c:pt>
                <c:pt idx="4">
                  <c:v>5.5</c:v>
                </c:pt>
              </c:numCache>
            </c:numRef>
          </c:val>
        </c:ser>
        <c:ser>
          <c:idx val="4"/>
          <c:order val="4"/>
          <c:tx>
            <c:strRef>
              <c:f>Hoja1!$F$1</c:f>
              <c:strCache>
                <c:ptCount val="1"/>
                <c:pt idx="0">
                  <c:v>PAST</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c:spP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Hoja1!$F$2:$F$11</c:f>
              <c:numCache>
                <c:formatCode>General</c:formatCode>
                <c:ptCount val="10"/>
                <c:pt idx="8">
                  <c:v>5.5</c:v>
                </c:pt>
                <c:pt idx="9">
                  <c:v>5.0</c:v>
                </c:pt>
              </c:numCache>
            </c:numRef>
          </c:val>
        </c:ser>
        <c:ser>
          <c:idx val="5"/>
          <c:order val="5"/>
          <c:tx>
            <c:strRef>
              <c:f>Hoja1!$G$1</c:f>
              <c:strCache>
                <c:ptCount val="1"/>
                <c:pt idx="0">
                  <c:v>BORN</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c:spP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Hoja1!$G$2:$G$11</c:f>
              <c:numCache>
                <c:formatCode>General</c:formatCode>
                <c:ptCount val="10"/>
                <c:pt idx="0">
                  <c:v>0.0</c:v>
                </c:pt>
                <c:pt idx="1">
                  <c:v>3.0</c:v>
                </c:pt>
              </c:numCache>
            </c:numRef>
          </c:val>
        </c:ser>
        <c:dLbls>
          <c:showLegendKey val="0"/>
          <c:showVal val="0"/>
          <c:showCatName val="0"/>
          <c:showSerName val="0"/>
          <c:showPercent val="0"/>
          <c:showBubbleSize val="0"/>
        </c:dLbls>
        <c:axId val="-2129166104"/>
        <c:axId val="-2129161096"/>
      </c:areaChart>
      <c:lineChart>
        <c:grouping val="standard"/>
        <c:varyColors val="0"/>
        <c:ser>
          <c:idx val="0"/>
          <c:order val="0"/>
          <c:tx>
            <c:strRef>
              <c:f>Hoja1!$B$1</c:f>
              <c:strCache>
                <c:ptCount val="1"/>
                <c:pt idx="0">
                  <c:v>Malbec SP 2012</c:v>
                </c:pt>
              </c:strCache>
            </c:strRef>
          </c:tx>
          <c:spPr>
            <a:ln>
              <a:solidFill>
                <a:schemeClr val="tx1"/>
              </a:solidFill>
            </a:ln>
          </c:spPr>
          <c:marker>
            <c:spPr>
              <a:solidFill>
                <a:schemeClr val="tx1"/>
              </a:solidFill>
              <a:ln>
                <a:solidFill>
                  <a:schemeClr val="tx1"/>
                </a:solidFill>
              </a:ln>
            </c:spPr>
          </c:marker>
          <c:cat>
            <c:strRef>
              <c:f>Hoja1!$A$2:$A$11</c:f>
              <c:strCache>
                <c:ptCount val="10"/>
                <c:pt idx="0">
                  <c:v>Harvest April 2012</c:v>
                </c:pt>
                <c:pt idx="1">
                  <c:v>Bottling February 2014</c:v>
                </c:pt>
                <c:pt idx="2">
                  <c:v>Shipping May 2014</c:v>
                </c:pt>
                <c:pt idx="3">
                  <c:v>December 2014</c:v>
                </c:pt>
                <c:pt idx="4">
                  <c:v>December 2015</c:v>
                </c:pt>
                <c:pt idx="5">
                  <c:v>December 2016</c:v>
                </c:pt>
                <c:pt idx="6">
                  <c:v>December 2017</c:v>
                </c:pt>
                <c:pt idx="7">
                  <c:v>December 2018</c:v>
                </c:pt>
                <c:pt idx="8">
                  <c:v>December 2019</c:v>
                </c:pt>
                <c:pt idx="9">
                  <c:v>December 2020</c:v>
                </c:pt>
              </c:strCache>
            </c:strRef>
          </c:cat>
          <c:val>
            <c:numRef>
              <c:f>Hoja1!$B$2:$B$11</c:f>
              <c:numCache>
                <c:formatCode>General</c:formatCode>
                <c:ptCount val="10"/>
                <c:pt idx="0">
                  <c:v>0.0</c:v>
                </c:pt>
                <c:pt idx="1">
                  <c:v>3.0</c:v>
                </c:pt>
                <c:pt idx="2">
                  <c:v>1.5</c:v>
                </c:pt>
                <c:pt idx="3">
                  <c:v>4.0</c:v>
                </c:pt>
                <c:pt idx="4">
                  <c:v>5.5</c:v>
                </c:pt>
                <c:pt idx="5">
                  <c:v>6.0</c:v>
                </c:pt>
                <c:pt idx="6">
                  <c:v>6.0</c:v>
                </c:pt>
                <c:pt idx="7">
                  <c:v>6.0</c:v>
                </c:pt>
                <c:pt idx="8">
                  <c:v>5.5</c:v>
                </c:pt>
                <c:pt idx="9">
                  <c:v>5.0</c:v>
                </c:pt>
              </c:numCache>
            </c:numRef>
          </c:val>
          <c:smooth val="0"/>
        </c:ser>
        <c:dLbls>
          <c:showLegendKey val="0"/>
          <c:showVal val="0"/>
          <c:showCatName val="0"/>
          <c:showSerName val="0"/>
          <c:showPercent val="0"/>
          <c:showBubbleSize val="0"/>
        </c:dLbls>
        <c:marker val="1"/>
        <c:smooth val="0"/>
        <c:axId val="-2129166104"/>
        <c:axId val="-2129161096"/>
      </c:lineChart>
      <c:catAx>
        <c:axId val="-2129166104"/>
        <c:scaling>
          <c:orientation val="minMax"/>
        </c:scaling>
        <c:delete val="0"/>
        <c:axPos val="b"/>
        <c:majorTickMark val="out"/>
        <c:minorTickMark val="none"/>
        <c:tickLblPos val="nextTo"/>
        <c:txPr>
          <a:bodyPr/>
          <a:lstStyle/>
          <a:p>
            <a:pPr>
              <a:defRPr>
                <a:latin typeface="Alright Sans Regular" pitchFamily="50" charset="0"/>
              </a:defRPr>
            </a:pPr>
            <a:endParaRPr lang="en-US"/>
          </a:p>
        </c:txPr>
        <c:crossAx val="-2129161096"/>
        <c:crosses val="autoZero"/>
        <c:auto val="1"/>
        <c:lblAlgn val="ctr"/>
        <c:lblOffset val="100"/>
        <c:noMultiLvlLbl val="0"/>
      </c:catAx>
      <c:valAx>
        <c:axId val="-2129161096"/>
        <c:scaling>
          <c:orientation val="minMax"/>
        </c:scaling>
        <c:delete val="1"/>
        <c:axPos val="l"/>
        <c:numFmt formatCode="General" sourceLinked="1"/>
        <c:majorTickMark val="out"/>
        <c:minorTickMark val="none"/>
        <c:tickLblPos val="nextTo"/>
        <c:crossAx val="-2129166104"/>
        <c:crosses val="autoZero"/>
        <c:crossBetween val="between"/>
      </c:valAx>
      <c:spPr>
        <a:noFill/>
        <a:ln w="25400">
          <a:noFill/>
        </a:ln>
        <a:scene3d>
          <a:camera prst="orthographicFront"/>
          <a:lightRig rig="threePt" dir="t"/>
        </a:scene3d>
      </c:spPr>
    </c:plotArea>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title>
      <c:tx>
        <c:rich>
          <a:bodyPr/>
          <a:lstStyle/>
          <a:p>
            <a:pPr>
              <a:defRPr/>
            </a:pPr>
            <a:r>
              <a:rPr lang="es-AR" dirty="0" smtClean="0">
                <a:latin typeface="Alright Sans Regular" pitchFamily="50" charset="0"/>
              </a:rPr>
              <a:t>Red</a:t>
            </a:r>
            <a:r>
              <a:rPr lang="es-AR" baseline="0" dirty="0" smtClean="0">
                <a:latin typeface="Alright Sans Regular" pitchFamily="50" charset="0"/>
              </a:rPr>
              <a:t> </a:t>
            </a:r>
            <a:r>
              <a:rPr lang="es-AR" baseline="0" dirty="0" err="1" smtClean="0">
                <a:latin typeface="Alright Sans Regular" pitchFamily="50" charset="0"/>
              </a:rPr>
              <a:t>Barrel</a:t>
            </a:r>
            <a:r>
              <a:rPr lang="es-AR" dirty="0" smtClean="0">
                <a:latin typeface="Alright Sans Regular" pitchFamily="50" charset="0"/>
              </a:rPr>
              <a:t> </a:t>
            </a:r>
            <a:r>
              <a:rPr lang="es-AR" dirty="0" err="1">
                <a:latin typeface="Alright Sans Regular" pitchFamily="50" charset="0"/>
              </a:rPr>
              <a:t>Fermented</a:t>
            </a:r>
            <a:r>
              <a:rPr lang="es-AR" dirty="0">
                <a:latin typeface="Alright Sans Regular" pitchFamily="50" charset="0"/>
              </a:rPr>
              <a:t> 2012</a:t>
            </a:r>
          </a:p>
        </c:rich>
      </c:tx>
      <c:layout/>
      <c:overlay val="1"/>
    </c:title>
    <c:autoTitleDeleted val="0"/>
    <c:plotArea>
      <c:layout>
        <c:manualLayout>
          <c:layoutTarget val="inner"/>
          <c:xMode val="edge"/>
          <c:yMode val="edge"/>
          <c:x val="0.0161671851275784"/>
          <c:y val="0.0473185906173027"/>
          <c:w val="0.967665629744843"/>
          <c:h val="0.742328765638506"/>
        </c:manualLayout>
      </c:layout>
      <c:areaChart>
        <c:grouping val="standard"/>
        <c:varyColors val="0"/>
        <c:ser>
          <c:idx val="1"/>
          <c:order val="1"/>
          <c:tx>
            <c:strRef>
              <c:f>Hoja1!$C$1</c:f>
              <c:strCache>
                <c:ptCount val="1"/>
                <c:pt idx="0">
                  <c:v>OPTIMUS</c:v>
                </c:pt>
              </c:strCache>
            </c:strRef>
          </c:tx>
          <c:spPr>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50000" t="50000" r="50000" b="50000"/>
              </a:path>
              <a:tileRect/>
            </a:gradFill>
          </c:spP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Hoja1!$C$2:$C$11</c:f>
              <c:numCache>
                <c:formatCode>General</c:formatCode>
                <c:ptCount val="10"/>
                <c:pt idx="4">
                  <c:v>5.5</c:v>
                </c:pt>
                <c:pt idx="5">
                  <c:v>6.0</c:v>
                </c:pt>
                <c:pt idx="6">
                  <c:v>6.0</c:v>
                </c:pt>
                <c:pt idx="7">
                  <c:v>6.0</c:v>
                </c:pt>
                <c:pt idx="8">
                  <c:v>5.5</c:v>
                </c:pt>
              </c:numCache>
            </c:numRef>
          </c:val>
        </c:ser>
        <c:ser>
          <c:idx val="2"/>
          <c:order val="2"/>
          <c:tx>
            <c:strRef>
              <c:f>Hoja1!$D$1</c:f>
              <c:strCache>
                <c:ptCount val="1"/>
                <c:pt idx="0">
                  <c:v>SHOCK</c:v>
                </c:pt>
              </c:strCache>
            </c:strRef>
          </c:tx>
          <c:spPr>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c:spP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Hoja1!$D$2:$D$11</c:f>
              <c:numCache>
                <c:formatCode>General</c:formatCode>
                <c:ptCount val="10"/>
                <c:pt idx="1">
                  <c:v>3.0</c:v>
                </c:pt>
                <c:pt idx="2">
                  <c:v>1.5</c:v>
                </c:pt>
                <c:pt idx="3">
                  <c:v>4.0</c:v>
                </c:pt>
              </c:numCache>
            </c:numRef>
          </c:val>
        </c:ser>
        <c:ser>
          <c:idx val="3"/>
          <c:order val="3"/>
          <c:tx>
            <c:strRef>
              <c:f>Hoja1!$E$1</c:f>
              <c:strCache>
                <c:ptCount val="1"/>
                <c:pt idx="0">
                  <c:v>NOT READY</c:v>
                </c:pt>
              </c:strCache>
            </c:strRef>
          </c:tx>
          <c:spPr>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50000" t="50000" r="50000" b="50000"/>
              </a:path>
              <a:tileRect/>
            </a:gradFill>
          </c:spP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Hoja1!$E$2:$E$11</c:f>
              <c:numCache>
                <c:formatCode>General</c:formatCode>
                <c:ptCount val="10"/>
                <c:pt idx="3">
                  <c:v>4.0</c:v>
                </c:pt>
                <c:pt idx="4">
                  <c:v>5.5</c:v>
                </c:pt>
              </c:numCache>
            </c:numRef>
          </c:val>
        </c:ser>
        <c:ser>
          <c:idx val="4"/>
          <c:order val="4"/>
          <c:tx>
            <c:strRef>
              <c:f>Hoja1!$F$1</c:f>
              <c:strCache>
                <c:ptCount val="1"/>
                <c:pt idx="0">
                  <c:v>PAST</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c:spP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Hoja1!$F$2:$F$11</c:f>
              <c:numCache>
                <c:formatCode>General</c:formatCode>
                <c:ptCount val="10"/>
                <c:pt idx="8">
                  <c:v>5.5</c:v>
                </c:pt>
                <c:pt idx="9">
                  <c:v>5.0</c:v>
                </c:pt>
              </c:numCache>
            </c:numRef>
          </c:val>
        </c:ser>
        <c:ser>
          <c:idx val="5"/>
          <c:order val="5"/>
          <c:tx>
            <c:strRef>
              <c:f>Hoja1!$G$1</c:f>
              <c:strCache>
                <c:ptCount val="1"/>
                <c:pt idx="0">
                  <c:v>BORN</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50000" t="50000" r="50000" b="50000"/>
              </a:path>
              <a:tileRect/>
            </a:gradFill>
          </c:spP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Hoja1!$G$2:$G$11</c:f>
              <c:numCache>
                <c:formatCode>General</c:formatCode>
                <c:ptCount val="10"/>
                <c:pt idx="0">
                  <c:v>0.0</c:v>
                </c:pt>
                <c:pt idx="1">
                  <c:v>3.0</c:v>
                </c:pt>
              </c:numCache>
            </c:numRef>
          </c:val>
        </c:ser>
        <c:dLbls>
          <c:showLegendKey val="0"/>
          <c:showVal val="0"/>
          <c:showCatName val="0"/>
          <c:showSerName val="0"/>
          <c:showPercent val="0"/>
          <c:showBubbleSize val="0"/>
        </c:dLbls>
        <c:axId val="-2129092424"/>
        <c:axId val="-2129087416"/>
      </c:areaChart>
      <c:lineChart>
        <c:grouping val="standard"/>
        <c:varyColors val="0"/>
        <c:ser>
          <c:idx val="0"/>
          <c:order val="0"/>
          <c:tx>
            <c:strRef>
              <c:f>Hoja1!$B$1</c:f>
              <c:strCache>
                <c:ptCount val="1"/>
                <c:pt idx="0">
                  <c:v>Malbec SP 2012</c:v>
                </c:pt>
              </c:strCache>
            </c:strRef>
          </c:tx>
          <c:spPr>
            <a:ln>
              <a:solidFill>
                <a:schemeClr val="tx1"/>
              </a:solidFill>
            </a:ln>
          </c:spPr>
          <c:marker>
            <c:spPr>
              <a:solidFill>
                <a:schemeClr val="tx1"/>
              </a:solidFill>
              <a:ln>
                <a:solidFill>
                  <a:schemeClr val="tx1"/>
                </a:solidFill>
              </a:ln>
            </c:spPr>
          </c:marker>
          <c:cat>
            <c:strRef>
              <c:f>Hoja1!$A$2:$A$11</c:f>
              <c:strCache>
                <c:ptCount val="10"/>
                <c:pt idx="0">
                  <c:v>Harvest April 2012</c:v>
                </c:pt>
                <c:pt idx="1">
                  <c:v>Bottling October 2014</c:v>
                </c:pt>
                <c:pt idx="2">
                  <c:v>Shipping December 2014</c:v>
                </c:pt>
                <c:pt idx="3">
                  <c:v>June 2014</c:v>
                </c:pt>
                <c:pt idx="4">
                  <c:v>December 2015</c:v>
                </c:pt>
                <c:pt idx="5">
                  <c:v>December 2016</c:v>
                </c:pt>
                <c:pt idx="6">
                  <c:v>December 2017</c:v>
                </c:pt>
                <c:pt idx="7">
                  <c:v>December 2018</c:v>
                </c:pt>
                <c:pt idx="8">
                  <c:v>December 2019</c:v>
                </c:pt>
                <c:pt idx="9">
                  <c:v>December 2020</c:v>
                </c:pt>
              </c:strCache>
            </c:strRef>
          </c:cat>
          <c:val>
            <c:numRef>
              <c:f>Hoja1!$B$2:$B$11</c:f>
              <c:numCache>
                <c:formatCode>General</c:formatCode>
                <c:ptCount val="10"/>
                <c:pt idx="0">
                  <c:v>0.0</c:v>
                </c:pt>
                <c:pt idx="1">
                  <c:v>3.0</c:v>
                </c:pt>
                <c:pt idx="2">
                  <c:v>1.5</c:v>
                </c:pt>
                <c:pt idx="3">
                  <c:v>4.0</c:v>
                </c:pt>
                <c:pt idx="4">
                  <c:v>5.5</c:v>
                </c:pt>
                <c:pt idx="5">
                  <c:v>6.0</c:v>
                </c:pt>
                <c:pt idx="6">
                  <c:v>6.0</c:v>
                </c:pt>
                <c:pt idx="7">
                  <c:v>6.0</c:v>
                </c:pt>
                <c:pt idx="8">
                  <c:v>5.5</c:v>
                </c:pt>
                <c:pt idx="9">
                  <c:v>5.0</c:v>
                </c:pt>
              </c:numCache>
            </c:numRef>
          </c:val>
          <c:smooth val="0"/>
        </c:ser>
        <c:dLbls>
          <c:showLegendKey val="0"/>
          <c:showVal val="0"/>
          <c:showCatName val="0"/>
          <c:showSerName val="0"/>
          <c:showPercent val="0"/>
          <c:showBubbleSize val="0"/>
        </c:dLbls>
        <c:marker val="1"/>
        <c:smooth val="0"/>
        <c:axId val="-2129092424"/>
        <c:axId val="-2129087416"/>
      </c:lineChart>
      <c:catAx>
        <c:axId val="-2129092424"/>
        <c:scaling>
          <c:orientation val="minMax"/>
        </c:scaling>
        <c:delete val="0"/>
        <c:axPos val="b"/>
        <c:majorTickMark val="out"/>
        <c:minorTickMark val="none"/>
        <c:tickLblPos val="nextTo"/>
        <c:txPr>
          <a:bodyPr/>
          <a:lstStyle/>
          <a:p>
            <a:pPr>
              <a:defRPr>
                <a:latin typeface="Alright Sans Regular" pitchFamily="50" charset="0"/>
              </a:defRPr>
            </a:pPr>
            <a:endParaRPr lang="en-US"/>
          </a:p>
        </c:txPr>
        <c:crossAx val="-2129087416"/>
        <c:crosses val="autoZero"/>
        <c:auto val="1"/>
        <c:lblAlgn val="ctr"/>
        <c:lblOffset val="100"/>
        <c:noMultiLvlLbl val="0"/>
      </c:catAx>
      <c:valAx>
        <c:axId val="-2129087416"/>
        <c:scaling>
          <c:orientation val="minMax"/>
        </c:scaling>
        <c:delete val="1"/>
        <c:axPos val="l"/>
        <c:numFmt formatCode="General" sourceLinked="1"/>
        <c:majorTickMark val="out"/>
        <c:minorTickMark val="none"/>
        <c:tickLblPos val="nextTo"/>
        <c:crossAx val="-2129092424"/>
        <c:crosses val="autoZero"/>
        <c:crossBetween val="between"/>
      </c:valAx>
      <c:spPr>
        <a:noFill/>
        <a:ln w="25400">
          <a:noFill/>
        </a:ln>
        <a:scene3d>
          <a:camera prst="orthographicFront"/>
          <a:lightRig rig="threePt" dir="t"/>
        </a:scene3d>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0.29891</cdr:x>
      <cdr:y>0.71429</cdr:y>
    </cdr:from>
    <cdr:to>
      <cdr:x>0.42361</cdr:x>
      <cdr:y>0.80952</cdr:y>
    </cdr:to>
    <cdr:sp macro="" textlink="">
      <cdr:nvSpPr>
        <cdr:cNvPr id="2" name="1 Cuadro de texto"/>
        <cdr:cNvSpPr txBox="1"/>
      </cdr:nvSpPr>
      <cdr:spPr>
        <a:xfrm xmlns:a="http://schemas.openxmlformats.org/drawingml/2006/main">
          <a:off x="2448272" y="2160239"/>
          <a:ext cx="1021378" cy="288032"/>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s-AR" sz="1100" dirty="0">
              <a:latin typeface="Alright Sans Regular" pitchFamily="50" charset="0"/>
            </a:rPr>
            <a:t>Bottle Shock</a:t>
          </a:r>
        </a:p>
      </cdr:txBody>
    </cdr:sp>
  </cdr:relSizeAnchor>
  <cdr:relSizeAnchor xmlns:cdr="http://schemas.openxmlformats.org/drawingml/2006/chartDrawing">
    <cdr:from>
      <cdr:x>0.58024</cdr:x>
      <cdr:y>0.47619</cdr:y>
    </cdr:from>
    <cdr:to>
      <cdr:x>0.70494</cdr:x>
      <cdr:y>0.66667</cdr:y>
    </cdr:to>
    <cdr:sp macro="" textlink="">
      <cdr:nvSpPr>
        <cdr:cNvPr id="4" name="1 Cuadro de texto"/>
        <cdr:cNvSpPr txBox="1"/>
      </cdr:nvSpPr>
      <cdr:spPr>
        <a:xfrm xmlns:a="http://schemas.openxmlformats.org/drawingml/2006/main">
          <a:off x="4752528" y="1440159"/>
          <a:ext cx="1021378" cy="576064"/>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AR" sz="1100" dirty="0" smtClean="0">
              <a:latin typeface="Alright Sans Regular" pitchFamily="50" charset="0"/>
            </a:rPr>
            <a:t>Best Drinking Window</a:t>
          </a:r>
          <a:endParaRPr lang="es-AR" sz="1100" dirty="0">
            <a:latin typeface="Alright Sans Regular" pitchFamily="50"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0.26126</cdr:x>
      <cdr:y>0.69048</cdr:y>
    </cdr:from>
    <cdr:to>
      <cdr:x>0.3964</cdr:x>
      <cdr:y>0.78571</cdr:y>
    </cdr:to>
    <cdr:sp macro="" textlink="">
      <cdr:nvSpPr>
        <cdr:cNvPr id="2" name="1 Cuadro de texto"/>
        <cdr:cNvSpPr txBox="1"/>
      </cdr:nvSpPr>
      <cdr:spPr>
        <a:xfrm xmlns:a="http://schemas.openxmlformats.org/drawingml/2006/main">
          <a:off x="2088232" y="2088232"/>
          <a:ext cx="1080120" cy="288032"/>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s-AR" sz="1100" dirty="0">
              <a:latin typeface="Alright Sans Regular" pitchFamily="50" charset="0"/>
            </a:rPr>
            <a:t>Bottle Shock</a:t>
          </a:r>
        </a:p>
      </cdr:txBody>
    </cdr:sp>
  </cdr:relSizeAnchor>
</c:userShapes>
</file>

<file path=ppt/drawings/drawing3.xml><?xml version="1.0" encoding="utf-8"?>
<c:userShapes xmlns:c="http://schemas.openxmlformats.org/drawingml/2006/chart">
  <cdr:relSizeAnchor xmlns:cdr="http://schemas.openxmlformats.org/drawingml/2006/chartDrawing">
    <cdr:from>
      <cdr:x>0.20168</cdr:x>
      <cdr:y>0.68293</cdr:y>
    </cdr:from>
    <cdr:to>
      <cdr:x>0.32639</cdr:x>
      <cdr:y>0.7561</cdr:y>
    </cdr:to>
    <cdr:sp macro="" textlink="">
      <cdr:nvSpPr>
        <cdr:cNvPr id="2" name="1 Cuadro de texto"/>
        <cdr:cNvSpPr txBox="1"/>
      </cdr:nvSpPr>
      <cdr:spPr>
        <a:xfrm xmlns:a="http://schemas.openxmlformats.org/drawingml/2006/main">
          <a:off x="1728192" y="2016224"/>
          <a:ext cx="1068634" cy="216024"/>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s-AR" sz="1100" dirty="0">
              <a:latin typeface="Alright Sans Regular" pitchFamily="50" charset="0"/>
            </a:rPr>
            <a:t>Bottle Shock</a:t>
          </a:r>
        </a:p>
      </cdr:txBody>
    </cdr:sp>
  </cdr:relSizeAnchor>
  <cdr:relSizeAnchor xmlns:cdr="http://schemas.openxmlformats.org/drawingml/2006/chartDrawing">
    <cdr:from>
      <cdr:x>0.57983</cdr:x>
      <cdr:y>0.41463</cdr:y>
    </cdr:from>
    <cdr:to>
      <cdr:x>0.70454</cdr:x>
      <cdr:y>0.56098</cdr:y>
    </cdr:to>
    <cdr:sp macro="" textlink="">
      <cdr:nvSpPr>
        <cdr:cNvPr id="4" name="1 Cuadro de texto"/>
        <cdr:cNvSpPr txBox="1"/>
      </cdr:nvSpPr>
      <cdr:spPr>
        <a:xfrm xmlns:a="http://schemas.openxmlformats.org/drawingml/2006/main">
          <a:off x="4968552" y="1224136"/>
          <a:ext cx="1068634" cy="432048"/>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AR" sz="1100" dirty="0" smtClean="0">
              <a:latin typeface="Alright Sans Regular" pitchFamily="50" charset="0"/>
            </a:rPr>
            <a:t>Best Drinking Window</a:t>
          </a:r>
          <a:endParaRPr lang="es-AR" sz="1100" dirty="0">
            <a:latin typeface="Alright Sans Regular" pitchFamily="50"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0.19167</cdr:x>
      <cdr:y>0.68293</cdr:y>
    </cdr:from>
    <cdr:to>
      <cdr:x>0.31638</cdr:x>
      <cdr:y>0.7561</cdr:y>
    </cdr:to>
    <cdr:sp macro="" textlink="">
      <cdr:nvSpPr>
        <cdr:cNvPr id="2" name="1 Cuadro de texto"/>
        <cdr:cNvSpPr txBox="1"/>
      </cdr:nvSpPr>
      <cdr:spPr>
        <a:xfrm xmlns:a="http://schemas.openxmlformats.org/drawingml/2006/main">
          <a:off x="1656184" y="2016224"/>
          <a:ext cx="1077614" cy="216024"/>
        </a:xfrm>
        <a:prstGeom xmlns:a="http://schemas.openxmlformats.org/drawingml/2006/main" prst="rect">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wrap="square" rtlCol="0"/>
        <a:lstStyle xmlns:a="http://schemas.openxmlformats.org/drawingml/2006/main"/>
        <a:p xmlns:a="http://schemas.openxmlformats.org/drawingml/2006/main">
          <a:r>
            <a:rPr lang="es-AR" sz="1100" dirty="0" err="1">
              <a:latin typeface="Alright Sans Regular" pitchFamily="50" charset="0"/>
            </a:rPr>
            <a:t>Bottle</a:t>
          </a:r>
          <a:r>
            <a:rPr lang="es-AR" sz="1100" dirty="0">
              <a:latin typeface="Alright Sans Regular" pitchFamily="50" charset="0"/>
            </a:rPr>
            <a:t> Shock</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331170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271319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54431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95989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3658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198482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8" name="7 Marcador de pie de página"/>
          <p:cNvSpPr>
            <a:spLocks noGrp="1"/>
          </p:cNvSpPr>
          <p:nvPr>
            <p:ph type="ftr" sz="quarter" idx="11"/>
          </p:nvPr>
        </p:nvSpPr>
        <p:spPr/>
        <p:txBody>
          <a:bodyPr/>
          <a:lstStyle/>
          <a:p>
            <a:endParaRPr lang="en-US" dirty="0"/>
          </a:p>
        </p:txBody>
      </p:sp>
      <p:sp>
        <p:nvSpPr>
          <p:cNvPr id="9" name="8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399714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4" name="3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239974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3" name="2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211850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1245821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812619B-BB38-4E10-A6CA-BE12CB6E7649}" type="datetimeFigureOut">
              <a:rPr lang="en-US" smtClean="0"/>
              <a:t>9/8/14</a:t>
            </a:fld>
            <a:endParaRPr lang="en-US" dirty="0"/>
          </a:p>
        </p:txBody>
      </p:sp>
      <p:sp>
        <p:nvSpPr>
          <p:cNvPr id="6" name="5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8E46A46A-4A00-425A-A6E4-FBD7F3C6A646}" type="slidenum">
              <a:rPr lang="en-US" smtClean="0"/>
              <a:t>‹#›</a:t>
            </a:fld>
            <a:endParaRPr lang="en-US" dirty="0"/>
          </a:p>
        </p:txBody>
      </p:sp>
    </p:spTree>
    <p:extLst>
      <p:ext uri="{BB962C8B-B14F-4D97-AF65-F5344CB8AC3E}">
        <p14:creationId xmlns:p14="http://schemas.microsoft.com/office/powerpoint/2010/main" val="36140604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812619B-BB38-4E10-A6CA-BE12CB6E7649}" type="datetimeFigureOut">
              <a:rPr lang="en-US" smtClean="0"/>
              <a:t>9/8/14</a:t>
            </a:fld>
            <a:endParaRPr lang="en-US" dirty="0"/>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E46A46A-4A00-425A-A6E4-FBD7F3C6A646}" type="slidenum">
              <a:rPr lang="en-US" smtClean="0"/>
              <a:t>‹#›</a:t>
            </a:fld>
            <a:endParaRPr lang="en-US" dirty="0"/>
          </a:p>
        </p:txBody>
      </p:sp>
    </p:spTree>
    <p:extLst>
      <p:ext uri="{BB962C8B-B14F-4D97-AF65-F5344CB8AC3E}">
        <p14:creationId xmlns:p14="http://schemas.microsoft.com/office/powerpoint/2010/main" val="4226906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chart" Target="../charts/char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chart" Target="../charts/char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ca twit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2725" y="4035505"/>
            <a:ext cx="2800767" cy="1292662"/>
          </a:xfrm>
          <a:prstGeom prst="rect">
            <a:avLst/>
          </a:prstGeom>
          <a:noFill/>
        </p:spPr>
        <p:txBody>
          <a:bodyPr wrap="none" rtlCol="0">
            <a:spAutoFit/>
          </a:bodyPr>
          <a:lstStyle/>
          <a:p>
            <a:pPr lvl="0" algn="ctr">
              <a:buClr>
                <a:schemeClr val="dk1"/>
              </a:buClr>
              <a:buSzPct val="25000"/>
            </a:pPr>
            <a:r>
              <a:rPr lang="en-US" sz="2000" b="1" dirty="0">
                <a:solidFill>
                  <a:schemeClr val="bg1"/>
                </a:solidFill>
                <a:latin typeface="Alright Sans Medium" pitchFamily="50" charset="0"/>
              </a:rPr>
              <a:t>Internet Access Code</a:t>
            </a:r>
          </a:p>
          <a:p>
            <a:pPr lvl="0" algn="ctr">
              <a:buClr>
                <a:schemeClr val="dk1"/>
              </a:buClr>
              <a:buSzPct val="25000"/>
            </a:pPr>
            <a:endParaRPr lang="en-US" sz="2000" b="1" dirty="0">
              <a:solidFill>
                <a:schemeClr val="bg1"/>
              </a:solidFill>
              <a:latin typeface="Alright Sans Medium" pitchFamily="50" charset="0"/>
            </a:endParaRPr>
          </a:p>
          <a:p>
            <a:pPr lvl="0" algn="ctr">
              <a:buClr>
                <a:schemeClr val="dk1"/>
              </a:buClr>
              <a:buSzPct val="25000"/>
            </a:pPr>
            <a:r>
              <a:rPr lang="en-US" sz="2000" b="1" dirty="0">
                <a:solidFill>
                  <a:schemeClr val="bg1"/>
                </a:solidFill>
                <a:latin typeface="Alright Sans Medium" pitchFamily="50" charset="0"/>
              </a:rPr>
              <a:t>vines913</a:t>
            </a:r>
            <a:endParaRPr lang="en-US" sz="2000" b="1" dirty="0">
              <a:solidFill>
                <a:schemeClr val="bg1"/>
              </a:solidFill>
              <a:latin typeface="Alright Sans Light" pitchFamily="50" charset="0"/>
            </a:endParaRPr>
          </a:p>
          <a:p>
            <a:endParaRPr lang="en-US" dirty="0"/>
          </a:p>
        </p:txBody>
      </p:sp>
    </p:spTree>
    <p:extLst>
      <p:ext uri="{BB962C8B-B14F-4D97-AF65-F5344CB8AC3E}">
        <p14:creationId xmlns:p14="http://schemas.microsoft.com/office/powerpoint/2010/main" val="41515137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7"/>
            <a:ext cx="8147248" cy="3240360"/>
          </a:xfrm>
          <a:solidFill>
            <a:srgbClr val="EBF1DE"/>
          </a:solidFill>
        </p:spPr>
        <p:txBody>
          <a:bodyPr>
            <a:normAutofit lnSpcReduction="10000"/>
          </a:bodyPr>
          <a:lstStyle/>
          <a:p>
            <a:pPr marL="0" lvl="0" indent="0" algn="ctr">
              <a:buNone/>
            </a:pPr>
            <a:r>
              <a:rPr lang="en-US" sz="1400" b="1" dirty="0"/>
              <a:t>RANGES &amp; STYLES | WHITE WINES</a:t>
            </a:r>
          </a:p>
          <a:p>
            <a:pPr marL="0" lvl="0" indent="0">
              <a:buNone/>
            </a:pPr>
            <a:endParaRPr lang="en-US" sz="1400" b="1" dirty="0">
              <a:latin typeface="Alright Sans Regular"/>
              <a:cs typeface="Alright Sans Regular"/>
            </a:endParaRPr>
          </a:p>
          <a:p>
            <a:pPr marL="0" indent="0">
              <a:buNone/>
            </a:pPr>
            <a:r>
              <a:rPr lang="en-US" sz="1400" b="1" dirty="0" smtClean="0">
                <a:latin typeface="Alright Sans Regular"/>
                <a:cs typeface="Alright Sans Regular"/>
              </a:rPr>
              <a:t>1. PREMIUM - </a:t>
            </a:r>
            <a:r>
              <a:rPr lang="en-US" sz="1400" b="1" dirty="0">
                <a:latin typeface="Alright Sans Regular"/>
                <a:cs typeface="Alright Sans Regular"/>
              </a:rPr>
              <a:t>T</a:t>
            </a:r>
            <a:r>
              <a:rPr lang="en-US" sz="1400" b="1" dirty="0" smtClean="0">
                <a:latin typeface="Alright Sans Regular"/>
                <a:cs typeface="Alright Sans Regular"/>
              </a:rPr>
              <a:t>arget retail </a:t>
            </a:r>
            <a:r>
              <a:rPr lang="en-US" sz="1400" b="1" dirty="0">
                <a:latin typeface="Alright Sans Regular"/>
                <a:cs typeface="Alright Sans Regular"/>
              </a:rPr>
              <a:t>$14-</a:t>
            </a:r>
            <a:r>
              <a:rPr lang="en-US" sz="1400" b="1" dirty="0" smtClean="0">
                <a:latin typeface="Alright Sans Regular"/>
                <a:cs typeface="Alright Sans Regular"/>
              </a:rPr>
              <a:t>22 </a:t>
            </a:r>
            <a:r>
              <a:rPr lang="en-US" sz="1400" b="1" dirty="0">
                <a:latin typeface="Alright Sans Regular"/>
                <a:cs typeface="Alright Sans Regular"/>
              </a:rPr>
              <a:t>– Shared fermentations for small volume. Minimum single vineyard production is of 1200 bottles. </a:t>
            </a:r>
          </a:p>
          <a:p>
            <a:pPr marL="0" lvl="0" indent="0">
              <a:buNone/>
            </a:pPr>
            <a:endParaRPr lang="en-US" sz="1400" b="1" dirty="0">
              <a:latin typeface="Alright Sans Regular"/>
              <a:cs typeface="Alright Sans Regular"/>
            </a:endParaRPr>
          </a:p>
          <a:p>
            <a:pPr lvl="0"/>
            <a:r>
              <a:rPr lang="en-US" sz="1400" b="1" dirty="0">
                <a:latin typeface="Alright Sans Regular"/>
                <a:cs typeface="Alright Sans Regular"/>
              </a:rPr>
              <a:t>Dry and Crisp </a:t>
            </a:r>
            <a:r>
              <a:rPr lang="en-US" sz="1400" dirty="0">
                <a:latin typeface="Alright Sans Regular"/>
                <a:cs typeface="Alright Sans Regular"/>
              </a:rPr>
              <a:t>- This white wine style is fruit forward, with a pleasurable acidity. This style is designed to obtain the best typicity from the grape varietal. </a:t>
            </a:r>
            <a:r>
              <a:rPr lang="es-AR" sz="1400" dirty="0">
                <a:latin typeface="Alright Sans Regular"/>
                <a:cs typeface="Alright Sans Regular"/>
              </a:rPr>
              <a:t>E.g.  Mil Vientos Torrontés, Recuerdo Torrontés, Pulenta Estate Sauvignon Blanc, Las Perdices Sauvignon Blanc. </a:t>
            </a:r>
          </a:p>
          <a:p>
            <a:pPr marL="0" lvl="0" indent="0">
              <a:buNone/>
            </a:pPr>
            <a:endParaRPr lang="es-AR" sz="1200" dirty="0" smtClean="0">
              <a:latin typeface="Alright Sans Regular"/>
              <a:cs typeface="Alright Sans Regular"/>
            </a:endParaRPr>
          </a:p>
          <a:p>
            <a:pPr marL="0" lvl="0" indent="0">
              <a:buNone/>
            </a:pPr>
            <a:r>
              <a:rPr lang="en-US" sz="1400" b="1" dirty="0" smtClean="0">
                <a:latin typeface="Alright Sans Regular"/>
                <a:cs typeface="Alright Sans Regular"/>
              </a:rPr>
              <a:t>2. SUPER PREMIUM - </a:t>
            </a:r>
            <a:r>
              <a:rPr lang="en-US" sz="1400" b="1" dirty="0">
                <a:latin typeface="Alright Sans Regular"/>
                <a:cs typeface="Alright Sans Regular"/>
              </a:rPr>
              <a:t>T</a:t>
            </a:r>
            <a:r>
              <a:rPr lang="en-US" sz="1400" b="1" dirty="0" smtClean="0">
                <a:latin typeface="Alright Sans Regular"/>
                <a:cs typeface="Alright Sans Regular"/>
              </a:rPr>
              <a:t>arget </a:t>
            </a:r>
            <a:r>
              <a:rPr lang="en-US" sz="1400" b="1" dirty="0">
                <a:latin typeface="Alright Sans Regular"/>
                <a:cs typeface="Alright Sans Regular"/>
              </a:rPr>
              <a:t>retail </a:t>
            </a:r>
            <a:r>
              <a:rPr lang="en-US" sz="1400" b="1" dirty="0" smtClean="0">
                <a:latin typeface="Alright Sans Regular"/>
                <a:cs typeface="Alright Sans Regular"/>
              </a:rPr>
              <a:t>$25-45</a:t>
            </a:r>
            <a:endParaRPr lang="en-US" sz="1400" b="1" dirty="0">
              <a:latin typeface="Alright Sans Regular"/>
              <a:cs typeface="Alright Sans Regular"/>
            </a:endParaRPr>
          </a:p>
          <a:p>
            <a:r>
              <a:rPr lang="en-US" sz="1400" b="1" dirty="0" smtClean="0">
                <a:latin typeface="Alright Sans Regular"/>
                <a:cs typeface="Alright Sans Regular"/>
              </a:rPr>
              <a:t>Dry </a:t>
            </a:r>
            <a:r>
              <a:rPr lang="en-US" sz="1400" b="1" dirty="0">
                <a:latin typeface="Alright Sans Regular"/>
                <a:cs typeface="Alright Sans Regular"/>
              </a:rPr>
              <a:t>and Full </a:t>
            </a:r>
            <a:r>
              <a:rPr lang="en-US" sz="1400" dirty="0">
                <a:latin typeface="Alright Sans Regular"/>
                <a:cs typeface="Alright Sans Regular"/>
              </a:rPr>
              <a:t>- This white wine style is designed to exhibit some fullness (less acidity) with very little sweetness, due to aging in oak barrels</a:t>
            </a:r>
            <a:r>
              <a:rPr lang="en-US" sz="1400" dirty="0" smtClean="0">
                <a:latin typeface="Alright Sans Regular"/>
                <a:cs typeface="Alright Sans Regular"/>
              </a:rPr>
              <a:t>. The juice is fermented and aged in oak.  </a:t>
            </a:r>
            <a:r>
              <a:rPr lang="en-US" sz="1400" dirty="0">
                <a:latin typeface="Alright Sans Regular"/>
                <a:cs typeface="Alright Sans Regular"/>
              </a:rPr>
              <a:t>These wines have good body, and </a:t>
            </a:r>
            <a:r>
              <a:rPr lang="en-US" sz="1400" dirty="0" smtClean="0">
                <a:latin typeface="Alright Sans Regular"/>
                <a:cs typeface="Alright Sans Regular"/>
              </a:rPr>
              <a:t>complex </a:t>
            </a:r>
            <a:r>
              <a:rPr lang="en-US" sz="1400" dirty="0">
                <a:latin typeface="Alright Sans Regular"/>
                <a:cs typeface="Alright Sans Regular"/>
              </a:rPr>
              <a:t>well-integrated aromas.  </a:t>
            </a:r>
            <a:r>
              <a:rPr lang="en-US" sz="1400" dirty="0" smtClean="0">
                <a:latin typeface="Alright Sans Regular"/>
                <a:cs typeface="Alright Sans Regular"/>
              </a:rPr>
              <a:t>E.g. Lindaflor Chardonnay</a:t>
            </a:r>
            <a:r>
              <a:rPr lang="en-US" sz="1400" dirty="0">
                <a:latin typeface="Alright Sans Regular"/>
                <a:cs typeface="Alright Sans Regular"/>
              </a:rPr>
              <a:t>, Angélica Zapata </a:t>
            </a:r>
            <a:r>
              <a:rPr lang="en-US" sz="1400" dirty="0" smtClean="0">
                <a:latin typeface="Alright Sans Regular"/>
                <a:cs typeface="Alright Sans Regular"/>
              </a:rPr>
              <a:t>Chardonnay, Recuerdo Chardonnay</a:t>
            </a:r>
            <a:endParaRPr lang="en-US" sz="1400" dirty="0">
              <a:latin typeface="Alright Sans Regular"/>
              <a:cs typeface="Alright Sans Regular"/>
            </a:endParaRPr>
          </a:p>
          <a:p>
            <a:pPr marL="0" lvl="0" indent="0">
              <a:buNone/>
            </a:pPr>
            <a:endParaRPr lang="es-AR" sz="1200" dirty="0">
              <a:latin typeface="Alright Sans Regular"/>
              <a:cs typeface="Alright Sans Regular"/>
            </a:endParaRPr>
          </a:p>
          <a:p>
            <a:pPr lvl="0"/>
            <a:endParaRPr lang="en-US" sz="1200" dirty="0">
              <a:latin typeface="Alright Sans Regular"/>
              <a:cs typeface="Alright Sans Regular"/>
            </a:endParaRPr>
          </a:p>
          <a:p>
            <a:pPr marL="0" lvl="0" indent="0">
              <a:buNone/>
            </a:pPr>
            <a:endParaRPr lang="en-US" sz="1400" b="1" dirty="0">
              <a:latin typeface="Alright Sans Regular"/>
              <a:cs typeface="Alright Sans Regular"/>
            </a:endParaRPr>
          </a:p>
        </p:txBody>
      </p:sp>
    </p:spTree>
    <p:extLst>
      <p:ext uri="{BB962C8B-B14F-4D97-AF65-F5344CB8AC3E}">
        <p14:creationId xmlns:p14="http://schemas.microsoft.com/office/powerpoint/2010/main" val="30153518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771550"/>
            <a:ext cx="8136904" cy="3744416"/>
          </a:xfrm>
          <a:solidFill>
            <a:srgbClr val="EBF1DE"/>
          </a:solidFill>
        </p:spPr>
        <p:txBody>
          <a:bodyPr>
            <a:normAutofit fontScale="25000" lnSpcReduction="20000"/>
          </a:bodyPr>
          <a:lstStyle/>
          <a:p>
            <a:pPr marL="0" lvl="0" indent="0" algn="ctr">
              <a:buNone/>
            </a:pPr>
            <a:r>
              <a:rPr lang="en-US" sz="5600" b="1" dirty="0"/>
              <a:t>RANGES &amp; STYLES | </a:t>
            </a:r>
            <a:r>
              <a:rPr lang="en-US" sz="5600" b="1" dirty="0" smtClean="0"/>
              <a:t>ROSÉ WINES</a:t>
            </a:r>
            <a:endParaRPr lang="en-US" sz="5600" b="1" dirty="0"/>
          </a:p>
          <a:p>
            <a:pPr marL="0" indent="0">
              <a:buNone/>
            </a:pPr>
            <a:endParaRPr lang="en-US" sz="5600" b="1" dirty="0">
              <a:latin typeface="Alright Sans Regular"/>
              <a:cs typeface="Alright Sans Regular"/>
            </a:endParaRPr>
          </a:p>
          <a:p>
            <a:pPr marL="514350" indent="-514350">
              <a:buAutoNum type="arabicPeriod"/>
            </a:pPr>
            <a:r>
              <a:rPr lang="en-US" sz="5600" b="1" dirty="0" smtClean="0">
                <a:latin typeface="Alright Sans Regular"/>
                <a:cs typeface="Alright Sans Regular"/>
              </a:rPr>
              <a:t>ROSÉ HARVESTED </a:t>
            </a:r>
            <a:r>
              <a:rPr lang="en-US" sz="5600" dirty="0" smtClean="0">
                <a:latin typeface="Alright Sans Regular"/>
                <a:cs typeface="Alright Sans Regular"/>
              </a:rPr>
              <a:t>- </a:t>
            </a:r>
            <a:r>
              <a:rPr lang="en-US" sz="5600" dirty="0">
                <a:latin typeface="Alright Sans Regular"/>
                <a:cs typeface="Alright Sans Regular"/>
              </a:rPr>
              <a:t>Harvesting grapes to make </a:t>
            </a:r>
            <a:r>
              <a:rPr lang="en-US" sz="5600" dirty="0" smtClean="0">
                <a:latin typeface="Alright Sans Regular"/>
                <a:cs typeface="Alright Sans Regular"/>
              </a:rPr>
              <a:t>Rosé </a:t>
            </a:r>
            <a:r>
              <a:rPr lang="en-US" sz="5600" dirty="0">
                <a:latin typeface="Alright Sans Regular"/>
                <a:cs typeface="Alright Sans Regular"/>
              </a:rPr>
              <a:t>allows for more control in style and </a:t>
            </a:r>
            <a:r>
              <a:rPr lang="en-US" sz="5600" dirty="0" smtClean="0">
                <a:latin typeface="Alright Sans Regular"/>
                <a:cs typeface="Alright Sans Regular"/>
              </a:rPr>
              <a:t>color.</a:t>
            </a:r>
          </a:p>
          <a:p>
            <a:pPr marL="0" indent="0">
              <a:buNone/>
            </a:pPr>
            <a:r>
              <a:rPr lang="en-US" sz="5600" dirty="0" smtClean="0">
                <a:latin typeface="Alright Sans Regular"/>
                <a:cs typeface="Alright Sans Regular"/>
              </a:rPr>
              <a:t>Fermentation </a:t>
            </a:r>
            <a:r>
              <a:rPr lang="en-US" sz="5600" dirty="0">
                <a:latin typeface="Alright Sans Regular"/>
                <a:cs typeface="Alright Sans Regular"/>
              </a:rPr>
              <a:t>will be performed in stainless steel tanks. The minimum amount of bottles we can make is 1,200, but owners will also have the option to carry out a shared fermentation if a smaller production is desired. Any red grape could be used. The WM team could recommend a grape varietal to be used based on the characteristics of the year. </a:t>
            </a:r>
          </a:p>
          <a:p>
            <a:pPr lvl="2"/>
            <a:r>
              <a:rPr lang="en-US" sz="5600" dirty="0">
                <a:latin typeface="Alright Sans Regular"/>
                <a:cs typeface="Alright Sans Regular"/>
              </a:rPr>
              <a:t>Dry and Crisp - This white wine style is fruit forward, with a pleasurable acidity. This style is designed to obtain the best typicity from the grape varietal. Argentine wine example: </a:t>
            </a:r>
            <a:r>
              <a:rPr lang="en-US" sz="5600" dirty="0" smtClean="0">
                <a:latin typeface="Alright Sans Regular"/>
                <a:cs typeface="Alright Sans Regular"/>
              </a:rPr>
              <a:t>Kaikén Malbec Rosé, </a:t>
            </a:r>
            <a:r>
              <a:rPr lang="en-US" sz="5600" dirty="0">
                <a:latin typeface="Alright Sans Regular"/>
                <a:cs typeface="Alright Sans Regular"/>
              </a:rPr>
              <a:t>Sylvestra R</a:t>
            </a:r>
            <a:r>
              <a:rPr lang="en-US" sz="5600" dirty="0" smtClean="0">
                <a:latin typeface="Alright Sans Regular"/>
                <a:cs typeface="Alright Sans Regular"/>
              </a:rPr>
              <a:t>osé</a:t>
            </a:r>
            <a:r>
              <a:rPr lang="en-US" sz="5600" dirty="0" smtClean="0">
                <a:latin typeface="Alright Sans Regular"/>
                <a:cs typeface="Alright Sans Regular"/>
              </a:rPr>
              <a:t>.</a:t>
            </a:r>
          </a:p>
          <a:p>
            <a:pPr lvl="2"/>
            <a:endParaRPr lang="en-US" sz="5600" b="1" dirty="0">
              <a:latin typeface="Alright Sans Regular"/>
              <a:cs typeface="Alright Sans Regular"/>
            </a:endParaRPr>
          </a:p>
          <a:p>
            <a:pPr marL="0" lvl="2" indent="0">
              <a:buNone/>
            </a:pPr>
            <a:r>
              <a:rPr lang="en-US" sz="5600" b="1" dirty="0" smtClean="0">
                <a:latin typeface="Alright Sans Regular"/>
                <a:cs typeface="Alright Sans Regular"/>
              </a:rPr>
              <a:t>2.         ROSÉ BLEEDING </a:t>
            </a:r>
            <a:r>
              <a:rPr lang="en-US" sz="5600" dirty="0">
                <a:latin typeface="Alright Sans Regular"/>
                <a:cs typeface="Alright Sans Regular"/>
              </a:rPr>
              <a:t>- This wine is created from the bleeding of Malbec grapes used for red wines. No extra grapes </a:t>
            </a:r>
            <a:r>
              <a:rPr lang="en-US" sz="5600" dirty="0" smtClean="0">
                <a:latin typeface="Alright Sans Regular"/>
                <a:cs typeface="Alright Sans Regular"/>
              </a:rPr>
              <a:t>are necessary </a:t>
            </a:r>
            <a:r>
              <a:rPr lang="en-US" sz="5600" dirty="0">
                <a:latin typeface="Alright Sans Regular"/>
                <a:cs typeface="Alright Sans Regular"/>
              </a:rPr>
              <a:t>to make this wine – becoming a sub-product of red wine. Fermentation will be performed in stainless steel tanks. The minimum amount of bottles we can make is 1,200, but owners will also have the option to carry out a shared fermentation if a smaller production is desired</a:t>
            </a:r>
            <a:r>
              <a:rPr lang="en-US" sz="5600" dirty="0" smtClean="0">
                <a:latin typeface="Alright Sans Regular"/>
                <a:cs typeface="Alright Sans Regular"/>
              </a:rPr>
              <a:t>.</a:t>
            </a:r>
          </a:p>
          <a:p>
            <a:pPr lvl="2"/>
            <a:r>
              <a:rPr lang="en-US" sz="5600" dirty="0" smtClean="0">
                <a:latin typeface="Alright Sans Regular"/>
                <a:cs typeface="Alright Sans Regular"/>
              </a:rPr>
              <a:t>Dry </a:t>
            </a:r>
            <a:r>
              <a:rPr lang="en-US" sz="5600" dirty="0">
                <a:latin typeface="Alright Sans Regular"/>
                <a:cs typeface="Alright Sans Regular"/>
              </a:rPr>
              <a:t>and Crisp - This white wine style is fruit forward, with a pleasurable acidity. Argentine wine example: </a:t>
            </a:r>
            <a:r>
              <a:rPr lang="en-US" sz="5600" dirty="0" smtClean="0">
                <a:latin typeface="Alright Sans Regular"/>
                <a:cs typeface="Alright Sans Regular"/>
              </a:rPr>
              <a:t>Recuerdo Malbec Rosé, </a:t>
            </a:r>
            <a:r>
              <a:rPr lang="en-US" sz="5600" dirty="0">
                <a:latin typeface="Alright Sans Regular"/>
                <a:cs typeface="Alright Sans Regular"/>
              </a:rPr>
              <a:t>Foster Pink</a:t>
            </a:r>
          </a:p>
          <a:p>
            <a:pPr marL="0" lvl="0" indent="0">
              <a:buNone/>
            </a:pPr>
            <a:endParaRPr lang="en-US" sz="1200" dirty="0" smtClean="0"/>
          </a:p>
        </p:txBody>
      </p:sp>
    </p:spTree>
    <p:extLst>
      <p:ext uri="{BB962C8B-B14F-4D97-AF65-F5344CB8AC3E}">
        <p14:creationId xmlns:p14="http://schemas.microsoft.com/office/powerpoint/2010/main" val="5647656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7"/>
            <a:ext cx="8147248" cy="3240360"/>
          </a:xfrm>
          <a:solidFill>
            <a:srgbClr val="EBF1DE"/>
          </a:solidFill>
        </p:spPr>
        <p:txBody>
          <a:bodyPr>
            <a:normAutofit fontScale="92500" lnSpcReduction="20000"/>
          </a:bodyPr>
          <a:lstStyle/>
          <a:p>
            <a:pPr marL="0" lvl="0" indent="0">
              <a:lnSpc>
                <a:spcPct val="120000"/>
              </a:lnSpc>
              <a:buNone/>
            </a:pPr>
            <a:r>
              <a:rPr lang="en-US" sz="1600" b="1" dirty="0" smtClean="0">
                <a:latin typeface="Alright Sans Regular"/>
                <a:cs typeface="Alright Sans Regular"/>
              </a:rPr>
              <a:t>Blending</a:t>
            </a:r>
            <a:endParaRPr lang="en-US" sz="1500" dirty="0">
              <a:latin typeface="Alright Sans Regular"/>
              <a:cs typeface="Alright Sans Regular"/>
            </a:endParaRPr>
          </a:p>
          <a:p>
            <a:pPr>
              <a:lnSpc>
                <a:spcPct val="120000"/>
              </a:lnSpc>
            </a:pPr>
            <a:r>
              <a:rPr lang="en-US" sz="1500" dirty="0">
                <a:latin typeface="Alright Sans Regular"/>
                <a:cs typeface="Alright Sans Regular"/>
              </a:rPr>
              <a:t>Blending is one of the most critical parts of making wonderful and complex wines. While you may use your own grapes to create your blend, The Vines also offers a shared “blending pool” to give our owners more options for creating and blending their final wines. You can exchange a portion of the wine you are making with an equal amount of a different varietal, subject to </a:t>
            </a:r>
            <a:r>
              <a:rPr lang="en-US" sz="1500" dirty="0" smtClean="0">
                <a:latin typeface="Alright Sans Regular"/>
                <a:cs typeface="Alright Sans Regular"/>
              </a:rPr>
              <a:t>availability.</a:t>
            </a:r>
          </a:p>
          <a:p>
            <a:pPr marL="0" indent="0">
              <a:lnSpc>
                <a:spcPct val="120000"/>
              </a:lnSpc>
              <a:buNone/>
            </a:pPr>
            <a:endParaRPr lang="en-US" sz="1500" dirty="0" smtClean="0">
              <a:latin typeface="Alright Sans Regular"/>
              <a:cs typeface="Alright Sans Regular"/>
            </a:endParaRPr>
          </a:p>
          <a:p>
            <a:pPr marL="0" indent="0">
              <a:lnSpc>
                <a:spcPct val="120000"/>
              </a:lnSpc>
              <a:buNone/>
            </a:pPr>
            <a:r>
              <a:rPr lang="en-US" sz="1500" dirty="0" smtClean="0">
                <a:latin typeface="Alright Sans Regular"/>
                <a:cs typeface="Alright Sans Regular"/>
              </a:rPr>
              <a:t>1. Single Varietals, </a:t>
            </a:r>
            <a:r>
              <a:rPr lang="en-US" sz="1500" dirty="0">
                <a:latin typeface="Alright Sans Regular"/>
                <a:cs typeface="Alright Sans Regular"/>
              </a:rPr>
              <a:t>in order to designate the grape varietal on the label, the wine needs to have at least 85% of one grape varietal. </a:t>
            </a:r>
          </a:p>
          <a:p>
            <a:pPr>
              <a:lnSpc>
                <a:spcPct val="120000"/>
              </a:lnSpc>
              <a:buFont typeface="Arial"/>
              <a:buChar char="•"/>
            </a:pPr>
            <a:endParaRPr lang="en-US" sz="1500" dirty="0">
              <a:latin typeface="Alright Sans Regular"/>
              <a:cs typeface="Alright Sans Regular"/>
            </a:endParaRPr>
          </a:p>
          <a:p>
            <a:pPr marL="0" indent="0">
              <a:lnSpc>
                <a:spcPct val="120000"/>
              </a:lnSpc>
              <a:buNone/>
            </a:pPr>
            <a:r>
              <a:rPr lang="en-US" sz="1500" dirty="0" smtClean="0">
                <a:latin typeface="Alright Sans Regular"/>
                <a:cs typeface="Alright Sans Regular"/>
              </a:rPr>
              <a:t>2. Blends: In </a:t>
            </a:r>
            <a:r>
              <a:rPr lang="en-US" sz="1500" dirty="0">
                <a:latin typeface="Alright Sans Regular"/>
                <a:cs typeface="Alright Sans Regular"/>
              </a:rPr>
              <a:t>order to use the word </a:t>
            </a:r>
            <a:r>
              <a:rPr lang="en-US" sz="1500" dirty="0" smtClean="0">
                <a:latin typeface="Alright Sans Regular"/>
                <a:cs typeface="Alright Sans Regular"/>
              </a:rPr>
              <a:t>Blend | Corte | Assamblage</a:t>
            </a:r>
            <a:r>
              <a:rPr lang="en-US" sz="1500" dirty="0">
                <a:latin typeface="Alright Sans Regular"/>
                <a:cs typeface="Alright Sans Regular"/>
              </a:rPr>
              <a:t>, it is necessary that the blend has more than 4 grape varietals conforming it. </a:t>
            </a:r>
            <a:r>
              <a:rPr lang="en-US" sz="1500" dirty="0" smtClean="0">
                <a:latin typeface="Alright Sans Regular"/>
                <a:cs typeface="Alright Sans Regular"/>
              </a:rPr>
              <a:t>Otherwise </a:t>
            </a:r>
            <a:r>
              <a:rPr lang="en-US" sz="1500" dirty="0">
                <a:latin typeface="Alright Sans Regular"/>
                <a:cs typeface="Alright Sans Regular"/>
              </a:rPr>
              <a:t>it should be </a:t>
            </a:r>
            <a:r>
              <a:rPr lang="en-US" sz="1500" dirty="0" smtClean="0">
                <a:latin typeface="Alright Sans Regular"/>
                <a:cs typeface="Alright Sans Regular"/>
              </a:rPr>
              <a:t>stated as a bi-varietal or tri-varietal. </a:t>
            </a:r>
            <a:endParaRPr lang="en-US" sz="1500" dirty="0">
              <a:latin typeface="Alright Sans Regular"/>
              <a:cs typeface="Alright Sans Regular"/>
            </a:endParaRPr>
          </a:p>
          <a:p>
            <a:pPr marL="0" indent="0">
              <a:lnSpc>
                <a:spcPct val="120000"/>
              </a:lnSpc>
              <a:buNone/>
            </a:pPr>
            <a:endParaRPr lang="en-US" sz="1200" dirty="0" smtClean="0">
              <a:latin typeface="Alright Sans Regular"/>
              <a:cs typeface="Alright Sans Regular"/>
            </a:endParaRPr>
          </a:p>
          <a:p>
            <a:pPr marL="0" indent="0">
              <a:lnSpc>
                <a:spcPct val="120000"/>
              </a:lnSpc>
              <a:buNone/>
            </a:pPr>
            <a:endParaRPr lang="en-US" sz="1200" dirty="0">
              <a:latin typeface="Alright Sans Regular"/>
              <a:cs typeface="Alright Sans Regular"/>
            </a:endParaRPr>
          </a:p>
        </p:txBody>
      </p:sp>
    </p:spTree>
    <p:extLst>
      <p:ext uri="{BB962C8B-B14F-4D97-AF65-F5344CB8AC3E}">
        <p14:creationId xmlns:p14="http://schemas.microsoft.com/office/powerpoint/2010/main" val="37085460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7"/>
            <a:ext cx="8147248" cy="3240360"/>
          </a:xfrm>
          <a:solidFill>
            <a:srgbClr val="EBF1DE"/>
          </a:solidFill>
        </p:spPr>
        <p:txBody>
          <a:bodyPr>
            <a:normAutofit/>
          </a:bodyPr>
          <a:lstStyle/>
          <a:p>
            <a:pPr marL="0" indent="0">
              <a:buNone/>
            </a:pPr>
            <a:endParaRPr lang="en-US" sz="1400" b="1" dirty="0" smtClean="0">
              <a:latin typeface="Alright Sans Regular"/>
              <a:cs typeface="Alright Sans Regular"/>
            </a:endParaRPr>
          </a:p>
          <a:p>
            <a:pPr marL="0" indent="0">
              <a:buNone/>
            </a:pPr>
            <a:r>
              <a:rPr lang="en-US" sz="1400" b="1" dirty="0" smtClean="0">
                <a:latin typeface="Alright Sans Regular"/>
                <a:cs typeface="Alright Sans Regular"/>
              </a:rPr>
              <a:t>Option </a:t>
            </a:r>
            <a:r>
              <a:rPr lang="en-US" sz="1400" b="1" dirty="0">
                <a:latin typeface="Alright Sans Regular"/>
                <a:cs typeface="Alright Sans Regular"/>
              </a:rPr>
              <a:t>A:  Estate based Blend with shared blending wines</a:t>
            </a:r>
            <a:endParaRPr lang="en-US" sz="1400" dirty="0">
              <a:latin typeface="Alright Sans Regular"/>
              <a:cs typeface="Alright Sans Regular"/>
            </a:endParaRPr>
          </a:p>
          <a:p>
            <a:pPr lvl="0"/>
            <a:r>
              <a:rPr lang="en-US" sz="1400" dirty="0">
                <a:latin typeface="Alright Sans Regular"/>
                <a:cs typeface="Alright Sans Regular"/>
              </a:rPr>
              <a:t>Make the base wine (e.g. Malbec), and exchange a percentage of your wine in the blending pool. This is the most </a:t>
            </a:r>
            <a:r>
              <a:rPr lang="en-US" sz="1400" dirty="0" smtClean="0">
                <a:latin typeface="Alright Sans Regular"/>
                <a:cs typeface="Alright Sans Regular"/>
              </a:rPr>
              <a:t>cost-efficient </a:t>
            </a:r>
            <a:r>
              <a:rPr lang="en-US" sz="1400" dirty="0">
                <a:latin typeface="Alright Sans Regular"/>
                <a:cs typeface="Alright Sans Regular"/>
              </a:rPr>
              <a:t>strategy, and offers the greatest flexibility to create your blend – though 100% of the grapes will not be from your vineyard</a:t>
            </a:r>
            <a:r>
              <a:rPr lang="en-US" sz="1400" dirty="0" smtClean="0">
                <a:latin typeface="Alright Sans Regular"/>
                <a:cs typeface="Alright Sans Regular"/>
              </a:rPr>
              <a:t>.</a:t>
            </a:r>
          </a:p>
          <a:p>
            <a:pPr lvl="0"/>
            <a:endParaRPr lang="en-US" sz="1400" dirty="0">
              <a:latin typeface="Alright Sans Regular"/>
              <a:cs typeface="Alright Sans Regular"/>
            </a:endParaRPr>
          </a:p>
          <a:p>
            <a:pPr marL="0" indent="0">
              <a:buNone/>
            </a:pPr>
            <a:r>
              <a:rPr lang="en-US" sz="1400" b="1" dirty="0">
                <a:latin typeface="Alright Sans Regular"/>
                <a:cs typeface="Alright Sans Regular"/>
              </a:rPr>
              <a:t>Option B:  100% Estate Blend</a:t>
            </a:r>
            <a:endParaRPr lang="en-US" sz="1400" dirty="0">
              <a:latin typeface="Alright Sans Regular"/>
              <a:cs typeface="Alright Sans Regular"/>
            </a:endParaRPr>
          </a:p>
          <a:p>
            <a:pPr lvl="0"/>
            <a:r>
              <a:rPr lang="en-US" sz="1400" dirty="0">
                <a:latin typeface="Alright Sans Regular"/>
                <a:cs typeface="Alright Sans Regular"/>
              </a:rPr>
              <a:t>If you want to create a blend that is 100% from your grapes you will need to ferment each of the varietals you wish to blend. While the cost per bottle remains the same, this option can be more expensive overall, as you may have extra wine since you need to make a minimum of one-ton tank (500 liters) of each varietal of the blend.  </a:t>
            </a:r>
          </a:p>
          <a:p>
            <a:pPr marL="0" indent="0">
              <a:buNone/>
            </a:pPr>
            <a:endParaRPr lang="en-US" dirty="0" smtClean="0"/>
          </a:p>
        </p:txBody>
      </p:sp>
    </p:spTree>
    <p:extLst>
      <p:ext uri="{BB962C8B-B14F-4D97-AF65-F5344CB8AC3E}">
        <p14:creationId xmlns:p14="http://schemas.microsoft.com/office/powerpoint/2010/main" val="37085460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79349148"/>
              </p:ext>
            </p:extLst>
          </p:nvPr>
        </p:nvGraphicFramePr>
        <p:xfrm>
          <a:off x="467544" y="843558"/>
          <a:ext cx="8229600" cy="299466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gridSpan="5">
                  <a:txBody>
                    <a:bodyPr/>
                    <a:lstStyle/>
                    <a:p>
                      <a:pPr algn="ctr" fontAlgn="ctr"/>
                      <a:r>
                        <a:rPr lang="en-US" sz="1400" b="1" i="0" u="none" strike="noStrike" dirty="0">
                          <a:solidFill>
                            <a:srgbClr val="000000"/>
                          </a:solidFill>
                          <a:effectLst/>
                          <a:latin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200" b="1" i="0" u="none" strike="noStrike">
                          <a:solidFill>
                            <a:srgbClr val="000000"/>
                          </a:solidFill>
                          <a:effectLst/>
                          <a:latin typeface="Alright Sans Regular"/>
                        </a:rPr>
                        <a:t>COMMERCIAL PREMIUM</a:t>
                      </a:r>
                    </a:p>
                  </a:txBody>
                  <a:tcPr marL="12700" marR="12700" marT="12700" marB="0" anchor="ctr"/>
                </a:tc>
                <a:tc>
                  <a:txBody>
                    <a:bodyPr/>
                    <a:lstStyle/>
                    <a:p>
                      <a:pPr algn="ctr" fontAlgn="ctr"/>
                      <a:r>
                        <a:rPr lang="en-US" sz="1200" b="1" i="0" u="none" strike="noStrike">
                          <a:solidFill>
                            <a:srgbClr val="000000"/>
                          </a:solidFill>
                          <a:effectLst/>
                          <a:latin typeface="Alright Sans Regular"/>
                        </a:rPr>
                        <a:t> PREMIUM</a:t>
                      </a:r>
                    </a:p>
                  </a:txBody>
                  <a:tcPr marL="12700" marR="12700" marT="12700" marB="0" anchor="ctr"/>
                </a:tc>
                <a:tc>
                  <a:txBody>
                    <a:bodyPr/>
                    <a:lstStyle/>
                    <a:p>
                      <a:pPr algn="ctr" fontAlgn="ctr"/>
                      <a:r>
                        <a:rPr lang="en-US" sz="1200" b="1" i="0" u="none" strike="noStrike">
                          <a:solidFill>
                            <a:srgbClr val="000000"/>
                          </a:solidFill>
                          <a:effectLst/>
                          <a:latin typeface="Alright Sans Regular"/>
                        </a:rPr>
                        <a:t> PREMIUM PLUS</a:t>
                      </a:r>
                    </a:p>
                  </a:txBody>
                  <a:tcPr marL="12700" marR="12700" marT="12700" marB="0" anchor="ctr"/>
                </a:tc>
                <a:tc>
                  <a:txBody>
                    <a:bodyPr/>
                    <a:lstStyle/>
                    <a:p>
                      <a:pPr algn="ctr" fontAlgn="ctr"/>
                      <a:r>
                        <a:rPr lang="en-US" sz="1200" b="1" i="0" u="none" strike="noStrike">
                          <a:solidFill>
                            <a:srgbClr val="000000"/>
                          </a:solidFill>
                          <a:effectLst/>
                          <a:latin typeface="Alright Sans Regular"/>
                        </a:rPr>
                        <a:t>SUPER PREMIUM </a:t>
                      </a:r>
                    </a:p>
                  </a:txBody>
                  <a:tcPr marL="12700" marR="12700" marT="12700" marB="0" anchor="ctr"/>
                </a:tc>
                <a:tc>
                  <a:txBody>
                    <a:bodyPr/>
                    <a:lstStyle/>
                    <a:p>
                      <a:pPr algn="ctr" fontAlgn="ctr"/>
                      <a:r>
                        <a:rPr lang="en-US" sz="1200" b="1" i="0" u="none" strike="noStrike">
                          <a:solidFill>
                            <a:srgbClr val="000000"/>
                          </a:solidFill>
                          <a:effectLst/>
                          <a:latin typeface="Alright Sans Regular"/>
                        </a:rPr>
                        <a:t>BARREL FERMENTED </a:t>
                      </a:r>
                    </a:p>
                  </a:txBody>
                  <a:tcPr marL="12700" marR="12700" marT="12700" marB="0" anchor="ctr"/>
                </a:tc>
              </a:tr>
              <a:tr h="370840">
                <a:tc>
                  <a:txBody>
                    <a:bodyPr/>
                    <a:lstStyle/>
                    <a:p>
                      <a:pPr algn="l" fontAlgn="ctr"/>
                      <a:r>
                        <a:rPr lang="en-US" sz="1200" b="1" i="0" u="none" strike="noStrike">
                          <a:solidFill>
                            <a:srgbClr val="000000"/>
                          </a:solidFill>
                          <a:effectLst/>
                          <a:latin typeface="Alright Sans Regular"/>
                        </a:rPr>
                        <a:t>DE-STEMMING &amp; CRUSHING</a:t>
                      </a:r>
                    </a:p>
                  </a:txBody>
                  <a:tcPr marL="12700" marR="12700" marT="12700" marB="0" anchor="ctr"/>
                </a:tc>
                <a:tc>
                  <a:txBody>
                    <a:bodyPr/>
                    <a:lstStyle/>
                    <a:p>
                      <a:pPr algn="l" fontAlgn="ctr"/>
                      <a:r>
                        <a:rPr lang="en-US" sz="1200" b="1" i="0" u="none" strike="noStrike">
                          <a:solidFill>
                            <a:srgbClr val="000000"/>
                          </a:solidFill>
                          <a:effectLst/>
                          <a:latin typeface="Alright Sans Regular"/>
                        </a:rPr>
                        <a:t>DE-STEMMING &amp; CRUSHING</a:t>
                      </a:r>
                    </a:p>
                  </a:txBody>
                  <a:tcPr marL="12700" marR="12700" marT="12700" marB="0" anchor="ctr"/>
                </a:tc>
                <a:tc>
                  <a:txBody>
                    <a:bodyPr/>
                    <a:lstStyle/>
                    <a:p>
                      <a:pPr algn="l" fontAlgn="ctr"/>
                      <a:r>
                        <a:rPr lang="en-US" sz="1200" b="1" i="0" u="none" strike="noStrike">
                          <a:solidFill>
                            <a:srgbClr val="000000"/>
                          </a:solidFill>
                          <a:effectLst/>
                          <a:latin typeface="Alright Sans Regular"/>
                        </a:rPr>
                        <a:t>DE-STEMMING &amp; CRUSHING</a:t>
                      </a:r>
                    </a:p>
                  </a:txBody>
                  <a:tcPr marL="12700" marR="12700" marT="12700" marB="0" anchor="ctr"/>
                </a:tc>
                <a:tc>
                  <a:txBody>
                    <a:bodyPr/>
                    <a:lstStyle/>
                    <a:p>
                      <a:pPr algn="l" fontAlgn="ctr"/>
                      <a:r>
                        <a:rPr lang="en-US" sz="1200" b="1" i="0" u="none" strike="noStrike">
                          <a:solidFill>
                            <a:srgbClr val="000000"/>
                          </a:solidFill>
                          <a:effectLst/>
                          <a:latin typeface="Alright Sans Regular"/>
                        </a:rPr>
                        <a:t>DE-STEMMING &amp; CRUSHING</a:t>
                      </a:r>
                    </a:p>
                  </a:txBody>
                  <a:tcPr marL="12700" marR="12700" marT="12700" marB="0" anchor="ctr"/>
                </a:tc>
                <a:tc>
                  <a:txBody>
                    <a:bodyPr/>
                    <a:lstStyle/>
                    <a:p>
                      <a:pPr algn="l" fontAlgn="ctr"/>
                      <a:r>
                        <a:rPr lang="en-US" sz="1200" b="1" i="0" u="none" strike="noStrike">
                          <a:solidFill>
                            <a:srgbClr val="000000"/>
                          </a:solidFill>
                          <a:effectLst/>
                          <a:latin typeface="Alright Sans Regular"/>
                        </a:rPr>
                        <a:t>DE-STEMMING &amp; CRUSHING</a:t>
                      </a:r>
                    </a:p>
                  </a:txBody>
                  <a:tcPr marL="12700" marR="12700" marT="12700" marB="0" anchor="ctr"/>
                </a:tc>
              </a:tr>
              <a:tr h="370840">
                <a:tc>
                  <a:txBody>
                    <a:bodyPr/>
                    <a:lstStyle/>
                    <a:p>
                      <a:pPr algn="l" fontAlgn="ctr"/>
                      <a:r>
                        <a:rPr lang="en-US" sz="1200" b="0" i="0" u="none" strike="noStrike">
                          <a:solidFill>
                            <a:srgbClr val="000000"/>
                          </a:solidFill>
                          <a:effectLst/>
                          <a:latin typeface="Alright Sans Regular"/>
                        </a:rPr>
                        <a:t>Mechanical sorting.</a:t>
                      </a:r>
                    </a:p>
                  </a:txBody>
                  <a:tcPr marL="12700" marR="12700" marT="12700" marB="0" anchor="ctr"/>
                </a:tc>
                <a:tc>
                  <a:txBody>
                    <a:bodyPr/>
                    <a:lstStyle/>
                    <a:p>
                      <a:pPr algn="l" fontAlgn="ctr"/>
                      <a:r>
                        <a:rPr lang="en-US" sz="1200" b="0" i="0" u="none" strike="noStrike">
                          <a:solidFill>
                            <a:srgbClr val="000000"/>
                          </a:solidFill>
                          <a:effectLst/>
                          <a:latin typeface="Alright Sans Regular"/>
                        </a:rPr>
                        <a:t>Manual |  Mechanical cluster and berry sorting.</a:t>
                      </a:r>
                    </a:p>
                  </a:txBody>
                  <a:tcPr marL="12700" marR="12700" marT="12700" marB="0" anchor="ctr"/>
                </a:tc>
                <a:tc>
                  <a:txBody>
                    <a:bodyPr/>
                    <a:lstStyle/>
                    <a:p>
                      <a:pPr algn="l" fontAlgn="ctr"/>
                      <a:r>
                        <a:rPr lang="en-US" sz="1200" b="0" i="0" u="none" strike="noStrike">
                          <a:solidFill>
                            <a:srgbClr val="000000"/>
                          </a:solidFill>
                          <a:effectLst/>
                          <a:latin typeface="Alright Sans Regular"/>
                        </a:rPr>
                        <a:t>Manual cluster and berry sorting.</a:t>
                      </a:r>
                    </a:p>
                  </a:txBody>
                  <a:tcPr marL="12700" marR="12700" marT="12700" marB="0" anchor="ctr"/>
                </a:tc>
                <a:tc>
                  <a:txBody>
                    <a:bodyPr/>
                    <a:lstStyle/>
                    <a:p>
                      <a:pPr algn="l" fontAlgn="ctr"/>
                      <a:r>
                        <a:rPr lang="en-US" sz="1200" b="0" i="0" u="none" strike="noStrike">
                          <a:solidFill>
                            <a:srgbClr val="000000"/>
                          </a:solidFill>
                          <a:effectLst/>
                          <a:latin typeface="Alright Sans Regular"/>
                        </a:rPr>
                        <a:t>Manual cluster and berry sorting.</a:t>
                      </a:r>
                    </a:p>
                  </a:txBody>
                  <a:tcPr marL="12700" marR="12700" marT="12700" marB="0" anchor="ctr"/>
                </a:tc>
                <a:tc>
                  <a:txBody>
                    <a:bodyPr/>
                    <a:lstStyle/>
                    <a:p>
                      <a:pPr algn="l" fontAlgn="ctr"/>
                      <a:r>
                        <a:rPr lang="en-US" sz="1200" b="0" i="0" u="none" strike="noStrike">
                          <a:solidFill>
                            <a:srgbClr val="000000"/>
                          </a:solidFill>
                          <a:effectLst/>
                          <a:latin typeface="Alright Sans Regular"/>
                        </a:rPr>
                        <a:t>Manual cluster and berry sorting.</a:t>
                      </a:r>
                    </a:p>
                  </a:txBody>
                  <a:tcPr marL="12700" marR="12700" marT="12700" marB="0" anchor="ctr"/>
                </a:tc>
              </a:tr>
              <a:tr h="370840">
                <a:tc>
                  <a:txBody>
                    <a:bodyPr/>
                    <a:lstStyle/>
                    <a:p>
                      <a:pPr algn="l" fontAlgn="ctr"/>
                      <a:r>
                        <a:rPr lang="en-US" sz="1200" b="0" i="0" u="none" strike="noStrike" dirty="0">
                          <a:solidFill>
                            <a:srgbClr val="000000"/>
                          </a:solidFill>
                          <a:effectLst/>
                          <a:latin typeface="Alright Sans Regular"/>
                        </a:rPr>
                        <a:t>• SO² additions to the fruit after de-stemming and sorting, if </a:t>
                      </a:r>
                      <a:r>
                        <a:rPr lang="en-US" sz="1200" b="0" i="0" u="none" strike="noStrike" dirty="0" smtClean="0">
                          <a:solidFill>
                            <a:srgbClr val="000000"/>
                          </a:solidFill>
                          <a:effectLst/>
                          <a:latin typeface="Alright Sans Regular"/>
                        </a:rPr>
                        <a:t>needed.</a:t>
                      </a:r>
                      <a:endParaRPr lang="en-US" sz="1200" b="0" i="0" u="none" strike="noStrike" dirty="0">
                        <a:solidFill>
                          <a:srgbClr val="000000"/>
                        </a:solidFill>
                        <a:effectLst/>
                        <a:latin typeface="Alright Sans Regular"/>
                      </a:endParaRPr>
                    </a:p>
                  </a:txBody>
                  <a:tcPr marL="12700" marR="12700" marT="12700" marB="0" anchor="ctr"/>
                </a:tc>
                <a:tc>
                  <a:txBody>
                    <a:bodyPr/>
                    <a:lstStyle/>
                    <a:p>
                      <a:pPr algn="l" fontAlgn="ctr"/>
                      <a:r>
                        <a:rPr lang="en-US" sz="1200" b="0" i="0" u="none" strike="noStrike" dirty="0">
                          <a:solidFill>
                            <a:srgbClr val="000000"/>
                          </a:solidFill>
                          <a:effectLst/>
                          <a:latin typeface="Alright Sans Regular"/>
                        </a:rPr>
                        <a:t>• SO² additions to the fruit after de-stemming and sorting, if </a:t>
                      </a:r>
                      <a:r>
                        <a:rPr lang="en-US" sz="1200" b="0" i="0" u="none" strike="noStrike" dirty="0" smtClean="0">
                          <a:solidFill>
                            <a:srgbClr val="000000"/>
                          </a:solidFill>
                          <a:effectLst/>
                          <a:latin typeface="Alright Sans Regular"/>
                        </a:rPr>
                        <a:t>needed.</a:t>
                      </a:r>
                      <a:endParaRPr lang="en-US" sz="1200" b="0" i="0" u="none" strike="noStrike" dirty="0">
                        <a:solidFill>
                          <a:srgbClr val="000000"/>
                        </a:solidFill>
                        <a:effectLst/>
                        <a:latin typeface="Alright Sans Regular"/>
                      </a:endParaRPr>
                    </a:p>
                  </a:txBody>
                  <a:tcPr marL="12700" marR="12700" marT="12700" marB="0" anchor="ctr"/>
                </a:tc>
                <a:tc>
                  <a:txBody>
                    <a:bodyPr/>
                    <a:lstStyle/>
                    <a:p>
                      <a:pPr algn="l" fontAlgn="ctr"/>
                      <a:r>
                        <a:rPr lang="en-US" sz="1200" b="0" i="0" u="none" strike="noStrike" dirty="0">
                          <a:solidFill>
                            <a:srgbClr val="000000"/>
                          </a:solidFill>
                          <a:effectLst/>
                          <a:latin typeface="Alright Sans Regular"/>
                        </a:rPr>
                        <a:t>• SO² additions to the fruit after de-stemming and sorting, if </a:t>
                      </a:r>
                      <a:r>
                        <a:rPr lang="en-US" sz="1200" b="0" i="0" u="none" strike="noStrike" dirty="0" smtClean="0">
                          <a:solidFill>
                            <a:srgbClr val="000000"/>
                          </a:solidFill>
                          <a:effectLst/>
                          <a:latin typeface="Alright Sans Regular"/>
                        </a:rPr>
                        <a:t>needed.</a:t>
                      </a:r>
                      <a:endParaRPr lang="en-US" sz="1200" b="0" i="0" u="none" strike="noStrike" dirty="0">
                        <a:solidFill>
                          <a:srgbClr val="000000"/>
                        </a:solidFill>
                        <a:effectLst/>
                        <a:latin typeface="Alright Sans Regular"/>
                      </a:endParaRPr>
                    </a:p>
                  </a:txBody>
                  <a:tcPr marL="12700" marR="12700" marT="12700" marB="0" anchor="ctr"/>
                </a:tc>
                <a:tc>
                  <a:txBody>
                    <a:bodyPr/>
                    <a:lstStyle/>
                    <a:p>
                      <a:pPr algn="l" fontAlgn="ctr"/>
                      <a:r>
                        <a:rPr lang="en-US" sz="1200" b="0" i="0" u="none" strike="noStrike" dirty="0">
                          <a:solidFill>
                            <a:srgbClr val="000000"/>
                          </a:solidFill>
                          <a:effectLst/>
                          <a:latin typeface="Alright Sans Regular"/>
                        </a:rPr>
                        <a:t>• SO² additions to the fruit after de-stemming and sorting, if </a:t>
                      </a:r>
                      <a:r>
                        <a:rPr lang="en-US" sz="1200" b="0" i="0" u="none" strike="noStrike" dirty="0" smtClean="0">
                          <a:solidFill>
                            <a:srgbClr val="000000"/>
                          </a:solidFill>
                          <a:effectLst/>
                          <a:latin typeface="Alright Sans Regular"/>
                        </a:rPr>
                        <a:t>needed.</a:t>
                      </a:r>
                      <a:endParaRPr lang="en-US" sz="1200" b="0" i="0" u="none" strike="noStrike" dirty="0">
                        <a:solidFill>
                          <a:srgbClr val="000000"/>
                        </a:solidFill>
                        <a:effectLst/>
                        <a:latin typeface="Alright Sans Regular"/>
                      </a:endParaRPr>
                    </a:p>
                  </a:txBody>
                  <a:tcPr marL="12700" marR="12700" marT="12700" marB="0" anchor="ctr"/>
                </a:tc>
                <a:tc>
                  <a:txBody>
                    <a:bodyPr/>
                    <a:lstStyle/>
                    <a:p>
                      <a:pPr algn="l" fontAlgn="ctr"/>
                      <a:r>
                        <a:rPr lang="en-US" sz="1200" b="0" i="0" u="none" strike="noStrike" dirty="0">
                          <a:solidFill>
                            <a:srgbClr val="000000"/>
                          </a:solidFill>
                          <a:effectLst/>
                          <a:latin typeface="Alright Sans Regular"/>
                        </a:rPr>
                        <a:t>• SO² additions to the fruit after de-stemming and sorting, if </a:t>
                      </a:r>
                      <a:r>
                        <a:rPr lang="en-US" sz="1200" b="0" i="0" u="none" strike="noStrike" dirty="0" smtClean="0">
                          <a:solidFill>
                            <a:srgbClr val="000000"/>
                          </a:solidFill>
                          <a:effectLst/>
                          <a:latin typeface="Alright Sans Regular"/>
                        </a:rPr>
                        <a:t>needed.</a:t>
                      </a:r>
                      <a:endParaRPr lang="en-US" sz="1200" b="0" i="0" u="none" strike="noStrike" dirty="0">
                        <a:solidFill>
                          <a:srgbClr val="000000"/>
                        </a:solidFill>
                        <a:effectLst/>
                        <a:latin typeface="Alright Sans Regular"/>
                      </a:endParaRPr>
                    </a:p>
                  </a:txBody>
                  <a:tcPr marL="12700" marR="12700" marT="12700" marB="0" anchor="ctr"/>
                </a:tc>
              </a:tr>
              <a:tr h="370840">
                <a:tc>
                  <a:txBody>
                    <a:bodyPr/>
                    <a:lstStyle/>
                    <a:p>
                      <a:pPr algn="l" fontAlgn="ctr"/>
                      <a:r>
                        <a:rPr lang="en-US" sz="1200" b="0" i="0" u="none" strike="noStrike" dirty="0">
                          <a:solidFill>
                            <a:srgbClr val="000000"/>
                          </a:solidFill>
                          <a:effectLst/>
                          <a:latin typeface="Alright Sans Regular"/>
                        </a:rPr>
                        <a:t>• Crushing of berries, depending on style and fruit conditions.</a:t>
                      </a:r>
                    </a:p>
                  </a:txBody>
                  <a:tcPr marL="12700" marR="12700" marT="12700" marB="0" anchor="ctr"/>
                </a:tc>
                <a:tc>
                  <a:txBody>
                    <a:bodyPr/>
                    <a:lstStyle/>
                    <a:p>
                      <a:pPr algn="l" fontAlgn="ctr"/>
                      <a:r>
                        <a:rPr lang="en-US" sz="1200" b="0" i="0" u="none" strike="noStrike">
                          <a:solidFill>
                            <a:srgbClr val="000000"/>
                          </a:solidFill>
                          <a:effectLst/>
                          <a:latin typeface="Alright Sans Regular"/>
                        </a:rPr>
                        <a:t>• Crushing of berries, depending on style and fruit conditions.</a:t>
                      </a:r>
                    </a:p>
                  </a:txBody>
                  <a:tcPr marL="12700" marR="12700" marT="12700" marB="0" anchor="ctr"/>
                </a:tc>
                <a:tc>
                  <a:txBody>
                    <a:bodyPr/>
                    <a:lstStyle/>
                    <a:p>
                      <a:pPr algn="l" fontAlgn="ctr"/>
                      <a:r>
                        <a:rPr lang="en-US" sz="1200" b="0" i="0" u="none" strike="noStrike">
                          <a:solidFill>
                            <a:srgbClr val="000000"/>
                          </a:solidFill>
                          <a:effectLst/>
                          <a:latin typeface="Alright Sans Regular"/>
                        </a:rPr>
                        <a:t>• Crushing of berries, depending on style and fruit conditions.</a:t>
                      </a:r>
                    </a:p>
                  </a:txBody>
                  <a:tcPr marL="12700" marR="12700" marT="12700" marB="0" anchor="ctr"/>
                </a:tc>
                <a:tc>
                  <a:txBody>
                    <a:bodyPr/>
                    <a:lstStyle/>
                    <a:p>
                      <a:pPr algn="l" fontAlgn="ctr"/>
                      <a:r>
                        <a:rPr lang="en-US" sz="1200" b="0" i="0" u="none" strike="noStrike">
                          <a:solidFill>
                            <a:srgbClr val="000000"/>
                          </a:solidFill>
                          <a:effectLst/>
                          <a:latin typeface="Alright Sans Regular"/>
                        </a:rPr>
                        <a:t>• Crushing of berries, depending on style and fruit conditions.</a:t>
                      </a:r>
                    </a:p>
                  </a:txBody>
                  <a:tcPr marL="12700" marR="12700" marT="12700" marB="0" anchor="ctr"/>
                </a:tc>
                <a:tc>
                  <a:txBody>
                    <a:bodyPr/>
                    <a:lstStyle/>
                    <a:p>
                      <a:pPr algn="l" fontAlgn="ctr"/>
                      <a:r>
                        <a:rPr lang="en-US" sz="1200" b="0" i="0" u="none" strike="noStrike" dirty="0">
                          <a:solidFill>
                            <a:srgbClr val="000000"/>
                          </a:solidFill>
                          <a:effectLst/>
                          <a:latin typeface="Alright Sans Regular"/>
                        </a:rPr>
                        <a:t>• Crushing of berries, depending on style and fruit conditions.</a:t>
                      </a:r>
                    </a:p>
                  </a:txBody>
                  <a:tcPr marL="12700" marR="12700" marT="12700" marB="0" anchor="ctr"/>
                </a:tc>
              </a:tr>
            </a:tbl>
          </a:graphicData>
        </a:graphic>
      </p:graphicFrame>
    </p:spTree>
    <p:extLst>
      <p:ext uri="{BB962C8B-B14F-4D97-AF65-F5344CB8AC3E}">
        <p14:creationId xmlns:p14="http://schemas.microsoft.com/office/powerpoint/2010/main" val="10788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73891302"/>
              </p:ext>
            </p:extLst>
          </p:nvPr>
        </p:nvGraphicFramePr>
        <p:xfrm>
          <a:off x="539750" y="915988"/>
          <a:ext cx="8147050" cy="3261360"/>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200" b="1" i="0" u="none" strike="noStrike" dirty="0">
                          <a:solidFill>
                            <a:srgbClr val="000000"/>
                          </a:solidFill>
                          <a:effectLst/>
                          <a:latin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200" b="1" i="0" u="none" strike="noStrike" dirty="0">
                          <a:solidFill>
                            <a:srgbClr val="000000"/>
                          </a:solidFill>
                          <a:effectLst/>
                          <a:latin typeface="Alright Sans Regular"/>
                        </a:rPr>
                        <a:t>COMMERCIAL PREMIUM</a:t>
                      </a:r>
                    </a:p>
                  </a:txBody>
                  <a:tcPr marL="12700" marR="12700" marT="12700" marB="0" anchor="ctr"/>
                </a:tc>
                <a:tc>
                  <a:txBody>
                    <a:bodyPr/>
                    <a:lstStyle/>
                    <a:p>
                      <a:pPr algn="ctr" fontAlgn="ctr"/>
                      <a:r>
                        <a:rPr lang="en-US" sz="1200" b="1" i="0" u="none" strike="noStrike">
                          <a:solidFill>
                            <a:srgbClr val="000000"/>
                          </a:solidFill>
                          <a:effectLst/>
                          <a:latin typeface="Alright Sans Regular"/>
                        </a:rPr>
                        <a:t> PREMIUM</a:t>
                      </a:r>
                    </a:p>
                  </a:txBody>
                  <a:tcPr marL="12700" marR="12700" marT="12700" marB="0" anchor="ctr"/>
                </a:tc>
                <a:tc>
                  <a:txBody>
                    <a:bodyPr/>
                    <a:lstStyle/>
                    <a:p>
                      <a:pPr algn="ctr" fontAlgn="ctr"/>
                      <a:r>
                        <a:rPr lang="en-US" sz="1200" b="1" i="0" u="none" strike="noStrike">
                          <a:solidFill>
                            <a:srgbClr val="000000"/>
                          </a:solidFill>
                          <a:effectLst/>
                          <a:latin typeface="Alright Sans Regular"/>
                        </a:rPr>
                        <a:t> PREMIUM PLUS</a:t>
                      </a:r>
                    </a:p>
                  </a:txBody>
                  <a:tcPr marL="12700" marR="12700" marT="12700" marB="0" anchor="ctr"/>
                </a:tc>
                <a:tc>
                  <a:txBody>
                    <a:bodyPr/>
                    <a:lstStyle/>
                    <a:p>
                      <a:pPr algn="ctr" fontAlgn="ctr"/>
                      <a:r>
                        <a:rPr lang="en-US" sz="1200" b="1" i="0" u="none" strike="noStrike">
                          <a:solidFill>
                            <a:srgbClr val="000000"/>
                          </a:solidFill>
                          <a:effectLst/>
                          <a:latin typeface="Alright Sans Regular"/>
                        </a:rPr>
                        <a:t>SUPER PREMIUM </a:t>
                      </a:r>
                    </a:p>
                  </a:txBody>
                  <a:tcPr marL="12700" marR="12700" marT="12700" marB="0" anchor="ctr"/>
                </a:tc>
                <a:tc>
                  <a:txBody>
                    <a:bodyPr/>
                    <a:lstStyle/>
                    <a:p>
                      <a:pPr algn="ctr" fontAlgn="ctr"/>
                      <a:r>
                        <a:rPr lang="en-US" sz="1200" b="1" i="0" u="none" strike="noStrike" dirty="0">
                          <a:solidFill>
                            <a:srgbClr val="000000"/>
                          </a:solidFill>
                          <a:effectLst/>
                          <a:latin typeface="Alright Sans Regular"/>
                        </a:rPr>
                        <a:t>BARREL FERMENTED </a:t>
                      </a:r>
                    </a:p>
                  </a:txBody>
                  <a:tcPr marL="12700" marR="12700" marT="12700" marB="0" anchor="ctr"/>
                </a:tc>
              </a:tr>
              <a:tr h="370840">
                <a:tc>
                  <a:txBody>
                    <a:bodyPr/>
                    <a:lstStyle/>
                    <a:p>
                      <a:pPr algn="l" fontAlgn="ctr"/>
                      <a:r>
                        <a:rPr lang="en-US" sz="1200" b="1" i="0" u="none" strike="noStrike" dirty="0">
                          <a:solidFill>
                            <a:srgbClr val="000000"/>
                          </a:solidFill>
                          <a:effectLst/>
                          <a:latin typeface="Alright Sans Regular"/>
                        </a:rPr>
                        <a:t>MACERATION, FERMENTATION AND PRESSING</a:t>
                      </a:r>
                    </a:p>
                  </a:txBody>
                  <a:tcPr marL="12700" marR="12700" marT="12700" marB="0" anchor="ctr"/>
                </a:tc>
                <a:tc>
                  <a:txBody>
                    <a:bodyPr/>
                    <a:lstStyle/>
                    <a:p>
                      <a:pPr algn="l" fontAlgn="ctr"/>
                      <a:r>
                        <a:rPr lang="en-US" sz="1200" b="1" i="0" u="none" strike="noStrike">
                          <a:solidFill>
                            <a:srgbClr val="000000"/>
                          </a:solidFill>
                          <a:effectLst/>
                          <a:latin typeface="Alright Sans Regular"/>
                        </a:rPr>
                        <a:t>MACERATION, FERMENTATION AND PRESSING</a:t>
                      </a:r>
                    </a:p>
                  </a:txBody>
                  <a:tcPr marL="12700" marR="12700" marT="12700" marB="0" anchor="ctr"/>
                </a:tc>
                <a:tc>
                  <a:txBody>
                    <a:bodyPr/>
                    <a:lstStyle/>
                    <a:p>
                      <a:pPr algn="l" fontAlgn="ctr"/>
                      <a:r>
                        <a:rPr lang="en-US" sz="1200" b="1" i="0" u="none" strike="noStrike">
                          <a:solidFill>
                            <a:srgbClr val="000000"/>
                          </a:solidFill>
                          <a:effectLst/>
                          <a:latin typeface="Alright Sans Regular"/>
                        </a:rPr>
                        <a:t>MACERATION, FERMENTATION AND PRESSING</a:t>
                      </a:r>
                    </a:p>
                  </a:txBody>
                  <a:tcPr marL="12700" marR="12700" marT="12700" marB="0" anchor="ctr"/>
                </a:tc>
                <a:tc>
                  <a:txBody>
                    <a:bodyPr/>
                    <a:lstStyle/>
                    <a:p>
                      <a:pPr algn="l" fontAlgn="ctr"/>
                      <a:r>
                        <a:rPr lang="en-US" sz="1200" b="1" i="0" u="none" strike="noStrike" dirty="0">
                          <a:solidFill>
                            <a:srgbClr val="000000"/>
                          </a:solidFill>
                          <a:effectLst/>
                          <a:latin typeface="Alright Sans Regular"/>
                        </a:rPr>
                        <a:t>MACERATION, FERMENTATION AND PRESSING</a:t>
                      </a:r>
                    </a:p>
                  </a:txBody>
                  <a:tcPr marL="12700" marR="12700" marT="12700" marB="0" anchor="ctr"/>
                </a:tc>
                <a:tc>
                  <a:txBody>
                    <a:bodyPr/>
                    <a:lstStyle/>
                    <a:p>
                      <a:pPr algn="l" fontAlgn="ctr"/>
                      <a:r>
                        <a:rPr lang="en-US" sz="1200" b="1" i="0" u="none" strike="noStrike" dirty="0">
                          <a:solidFill>
                            <a:srgbClr val="000000"/>
                          </a:solidFill>
                          <a:effectLst/>
                          <a:latin typeface="Alright Sans Regular"/>
                        </a:rPr>
                        <a:t>MACERATION, FERMENTATION AND PRESSING</a:t>
                      </a:r>
                    </a:p>
                  </a:txBody>
                  <a:tcPr marL="12700" marR="12700" marT="12700" marB="0" anchor="ctr"/>
                </a:tc>
              </a:tr>
              <a:tr h="370840">
                <a:tc>
                  <a:txBody>
                    <a:bodyPr/>
                    <a:lstStyle/>
                    <a:p>
                      <a:pPr algn="l" fontAlgn="b"/>
                      <a:endParaRPr lang="en-US" sz="1200" b="0" i="0" u="none" strike="noStrike">
                        <a:solidFill>
                          <a:srgbClr val="000000"/>
                        </a:solidFill>
                        <a:effectLst/>
                        <a:latin typeface="Alright Sans Regular"/>
                      </a:endParaRPr>
                    </a:p>
                  </a:txBody>
                  <a:tcPr marL="12700" marR="12700" marT="12700" marB="0" anchor="b"/>
                </a:tc>
                <a:tc>
                  <a:txBody>
                    <a:bodyPr/>
                    <a:lstStyle/>
                    <a:p>
                      <a:pPr algn="l" fontAlgn="ctr"/>
                      <a:r>
                        <a:rPr lang="en-US" sz="1200" b="0" i="0" u="none" strike="noStrike">
                          <a:solidFill>
                            <a:srgbClr val="000000"/>
                          </a:solidFill>
                          <a:effectLst/>
                          <a:latin typeface="Alright Sans Regular"/>
                        </a:rPr>
                        <a:t>• Pre-fermentation maceration - cold soak from 2 to 4 days, depending on the wine style desired and fruit conditions. </a:t>
                      </a:r>
                    </a:p>
                  </a:txBody>
                  <a:tcPr marL="12700" marR="12700" marT="12700" marB="0" anchor="ctr"/>
                </a:tc>
                <a:tc>
                  <a:txBody>
                    <a:bodyPr/>
                    <a:lstStyle/>
                    <a:p>
                      <a:pPr algn="l" fontAlgn="ctr"/>
                      <a:r>
                        <a:rPr lang="en-US" sz="1200" b="0" i="0" u="none" strike="noStrike">
                          <a:solidFill>
                            <a:srgbClr val="000000"/>
                          </a:solidFill>
                          <a:effectLst/>
                          <a:latin typeface="Alright Sans Regular"/>
                        </a:rPr>
                        <a:t>• Pre-fermentation maceration - cold soak from 2 to 6 days, depending on the wine style desired and fruit conditions. </a:t>
                      </a:r>
                    </a:p>
                  </a:txBody>
                  <a:tcPr marL="12700" marR="12700" marT="12700" marB="0" anchor="ctr"/>
                </a:tc>
                <a:tc>
                  <a:txBody>
                    <a:bodyPr/>
                    <a:lstStyle/>
                    <a:p>
                      <a:pPr algn="l" fontAlgn="ctr"/>
                      <a:r>
                        <a:rPr lang="en-US" sz="1200" b="0" i="0" u="none" strike="noStrike">
                          <a:solidFill>
                            <a:srgbClr val="000000"/>
                          </a:solidFill>
                          <a:effectLst/>
                          <a:latin typeface="Alright Sans Regular"/>
                        </a:rPr>
                        <a:t>• Pre-fermentation maceration - cold soak from 4 to 10 days, depending on the wine style desired and fruit conditions. </a:t>
                      </a:r>
                    </a:p>
                  </a:txBody>
                  <a:tcPr marL="12700" marR="12700" marT="12700" marB="0" anchor="ctr"/>
                </a:tc>
                <a:tc>
                  <a:txBody>
                    <a:bodyPr/>
                    <a:lstStyle/>
                    <a:p>
                      <a:pPr algn="l" fontAlgn="ctr"/>
                      <a:r>
                        <a:rPr lang="en-US" sz="1200" b="0" i="0" u="none" strike="noStrike" dirty="0">
                          <a:solidFill>
                            <a:srgbClr val="000000"/>
                          </a:solidFill>
                          <a:effectLst/>
                          <a:latin typeface="Alright Sans Regular"/>
                        </a:rPr>
                        <a:t>• Pre-fermentation maceration - cold soak from 4 to 10 days, depending on the wine style desired and fruit conditions. </a:t>
                      </a:r>
                    </a:p>
                  </a:txBody>
                  <a:tcPr marL="12700" marR="12700" marT="12700" marB="0" anchor="ctr"/>
                </a:tc>
              </a:tr>
              <a:tr h="370840">
                <a:tc>
                  <a:txBody>
                    <a:bodyPr/>
                    <a:lstStyle/>
                    <a:p>
                      <a:pPr algn="l" fontAlgn="b"/>
                      <a:endParaRPr lang="en-US" sz="1200" b="0" i="0" u="none" strike="noStrike">
                        <a:solidFill>
                          <a:srgbClr val="000000"/>
                        </a:solidFill>
                        <a:effectLst/>
                        <a:latin typeface="Alright Sans Regular"/>
                      </a:endParaRPr>
                    </a:p>
                  </a:txBody>
                  <a:tcPr marL="12700" marR="12700" marT="12700" marB="0" anchor="b"/>
                </a:tc>
                <a:tc>
                  <a:txBody>
                    <a:bodyPr/>
                    <a:lstStyle/>
                    <a:p>
                      <a:pPr algn="l" fontAlgn="b"/>
                      <a:endParaRPr lang="en-US" sz="1200" b="0" i="0" u="none" strike="noStrike">
                        <a:solidFill>
                          <a:srgbClr val="000000"/>
                        </a:solidFill>
                        <a:effectLst/>
                        <a:latin typeface="Alright Sans Regular"/>
                      </a:endParaRPr>
                    </a:p>
                  </a:txBody>
                  <a:tcPr marL="12700" marR="12700" marT="12700" marB="0" anchor="b"/>
                </a:tc>
                <a:tc>
                  <a:txBody>
                    <a:bodyPr/>
                    <a:lstStyle/>
                    <a:p>
                      <a:pPr algn="l" fontAlgn="b"/>
                      <a:r>
                        <a:rPr lang="en-US" sz="1200" b="0" i="0" u="none" strike="noStrike">
                          <a:solidFill>
                            <a:srgbClr val="000000"/>
                          </a:solidFill>
                          <a:effectLst/>
                          <a:latin typeface="Alright Sans Regular"/>
                        </a:rPr>
                        <a:t>• Dry ice added.</a:t>
                      </a:r>
                    </a:p>
                  </a:txBody>
                  <a:tcPr marL="12700" marR="12700" marT="12700" marB="0" anchor="b"/>
                </a:tc>
                <a:tc>
                  <a:txBody>
                    <a:bodyPr/>
                    <a:lstStyle/>
                    <a:p>
                      <a:pPr algn="l" fontAlgn="b"/>
                      <a:r>
                        <a:rPr lang="en-US" sz="1200" b="0" i="0" u="none" strike="noStrike">
                          <a:solidFill>
                            <a:srgbClr val="000000"/>
                          </a:solidFill>
                          <a:effectLst/>
                          <a:latin typeface="Alright Sans Regular"/>
                        </a:rPr>
                        <a:t>• Dry ice added.</a:t>
                      </a:r>
                    </a:p>
                  </a:txBody>
                  <a:tcPr marL="12700" marR="12700" marT="12700" marB="0" anchor="b"/>
                </a:tc>
                <a:tc>
                  <a:txBody>
                    <a:bodyPr/>
                    <a:lstStyle/>
                    <a:p>
                      <a:pPr algn="l" fontAlgn="b"/>
                      <a:r>
                        <a:rPr lang="en-US" sz="1200" b="0" i="0" u="none" strike="noStrike" dirty="0">
                          <a:solidFill>
                            <a:srgbClr val="000000"/>
                          </a:solidFill>
                          <a:effectLst/>
                          <a:latin typeface="Alright Sans Regular"/>
                        </a:rPr>
                        <a:t>• Dry ice added.</a:t>
                      </a:r>
                    </a:p>
                  </a:txBody>
                  <a:tcPr marL="12700" marR="12700" marT="12700" marB="0" anchor="b"/>
                </a:tc>
              </a:tr>
              <a:tr h="370840">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 Yeast Inoculation</a:t>
                      </a:r>
                    </a:p>
                    <a:p>
                      <a:pPr algn="l" fontAlgn="ctr"/>
                      <a:endParaRPr lang="en-US" sz="1200" b="0" i="0" u="none" strike="noStrike" dirty="0">
                        <a:solidFill>
                          <a:srgbClr val="000000"/>
                        </a:solidFill>
                        <a:effectLst/>
                        <a:latin typeface="Alright Sans Regular"/>
                        <a:cs typeface="Alright Sans Regular"/>
                      </a:endParaRPr>
                    </a:p>
                  </a:txBody>
                  <a:tcPr marL="12700" marR="12700" marT="1270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 Yeast Inoculation</a:t>
                      </a:r>
                    </a:p>
                    <a:p>
                      <a:pPr algn="l" fontAlgn="ctr"/>
                      <a:endParaRPr lang="en-US" sz="1200" b="0" i="0" u="none" strike="noStrike" dirty="0">
                        <a:solidFill>
                          <a:srgbClr val="000000"/>
                        </a:solidFill>
                        <a:effectLst/>
                        <a:latin typeface="Alright Sans Regular"/>
                        <a:cs typeface="Alright Sans Regular"/>
                      </a:endParaRPr>
                    </a:p>
                  </a:txBody>
                  <a:tcPr marL="12700" marR="12700" marT="1270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lright Sans Regular"/>
                          <a:ea typeface="+mn-ea"/>
                          <a:cs typeface="Alright Sans Regular"/>
                        </a:rPr>
                        <a:t>• Yeast Inoculation</a:t>
                      </a:r>
                    </a:p>
                    <a:p>
                      <a:endParaRPr lang="en-US" dirty="0"/>
                    </a:p>
                  </a:txBody>
                  <a:tcPr marL="12700" marR="12700" marT="1270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lright Sans Regular"/>
                          <a:ea typeface="+mn-ea"/>
                          <a:cs typeface="Alright Sans Regular"/>
                        </a:rPr>
                        <a:t>• Yeast Inoculation</a:t>
                      </a:r>
                    </a:p>
                    <a:p>
                      <a:endParaRPr lang="en-US" dirty="0"/>
                    </a:p>
                  </a:txBody>
                  <a:tcPr marL="12700" marR="12700" marT="1270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lright Sans Regular"/>
                          <a:ea typeface="+mn-ea"/>
                          <a:cs typeface="Alright Sans Regular"/>
                        </a:rPr>
                        <a:t>• Yeast Inoculation</a:t>
                      </a:r>
                    </a:p>
                    <a:p>
                      <a:endParaRPr lang="en-US" dirty="0"/>
                    </a:p>
                  </a:txBody>
                  <a:tcPr marL="12700" marR="12700" marT="12700" marB="0" anchor="ctr"/>
                </a:tc>
              </a:tr>
            </a:tbl>
          </a:graphicData>
        </a:graphic>
      </p:graphicFrame>
    </p:spTree>
    <p:extLst>
      <p:ext uri="{BB962C8B-B14F-4D97-AF65-F5344CB8AC3E}">
        <p14:creationId xmlns:p14="http://schemas.microsoft.com/office/powerpoint/2010/main" val="18709297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812653418"/>
              </p:ext>
            </p:extLst>
          </p:nvPr>
        </p:nvGraphicFramePr>
        <p:xfrm>
          <a:off x="539750" y="915988"/>
          <a:ext cx="8147050" cy="3347720"/>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200" b="1" i="0" u="none" strike="noStrike" dirty="0">
                          <a:solidFill>
                            <a:srgbClr val="000000"/>
                          </a:solidFill>
                          <a:effectLst/>
                          <a:latin typeface="Alright Sans Regular"/>
                          <a:cs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200" b="1" i="0" u="none" strike="noStrike">
                          <a:solidFill>
                            <a:srgbClr val="000000"/>
                          </a:solidFill>
                          <a:effectLst/>
                          <a:latin typeface="Alright Sans Regular"/>
                          <a:cs typeface="Alright Sans Regular"/>
                        </a:rPr>
                        <a:t>COMMERCIAL PREMIUM</a:t>
                      </a:r>
                    </a:p>
                  </a:txBody>
                  <a:tcPr marL="12700" marR="12700" marT="12700" marB="0" anchor="ctr"/>
                </a:tc>
                <a:tc>
                  <a:txBody>
                    <a:bodyPr/>
                    <a:lstStyle/>
                    <a:p>
                      <a:pPr algn="ctr" fontAlgn="ctr"/>
                      <a:r>
                        <a:rPr lang="en-US" sz="1200" b="1" i="0" u="none" strike="noStrike">
                          <a:solidFill>
                            <a:srgbClr val="000000"/>
                          </a:solidFill>
                          <a:effectLst/>
                          <a:latin typeface="Alright Sans Regular"/>
                          <a:cs typeface="Alright Sans Regular"/>
                        </a:rPr>
                        <a:t> PREMIUM</a:t>
                      </a:r>
                    </a:p>
                  </a:txBody>
                  <a:tcPr marL="12700" marR="12700" marT="12700" marB="0" anchor="ctr"/>
                </a:tc>
                <a:tc>
                  <a:txBody>
                    <a:bodyPr/>
                    <a:lstStyle/>
                    <a:p>
                      <a:pPr algn="ctr" fontAlgn="ctr"/>
                      <a:r>
                        <a:rPr lang="en-US" sz="1200" b="1" i="0" u="none" strike="noStrike">
                          <a:solidFill>
                            <a:srgbClr val="000000"/>
                          </a:solidFill>
                          <a:effectLst/>
                          <a:latin typeface="Alright Sans Regular"/>
                          <a:cs typeface="Alright Sans Regular"/>
                        </a:rPr>
                        <a:t> PREMIUM PLUS</a:t>
                      </a:r>
                    </a:p>
                  </a:txBody>
                  <a:tcPr marL="12700" marR="12700" marT="12700" marB="0" anchor="ctr"/>
                </a:tc>
                <a:tc>
                  <a:txBody>
                    <a:bodyPr/>
                    <a:lstStyle/>
                    <a:p>
                      <a:pPr algn="ctr" fontAlgn="ctr"/>
                      <a:r>
                        <a:rPr lang="en-US" sz="1200" b="1" i="0" u="none" strike="noStrike">
                          <a:solidFill>
                            <a:srgbClr val="000000"/>
                          </a:solidFill>
                          <a:effectLst/>
                          <a:latin typeface="Alright Sans Regular"/>
                          <a:cs typeface="Alright Sans Regular"/>
                        </a:rPr>
                        <a:t>SUPER PREMIUM </a:t>
                      </a:r>
                    </a:p>
                  </a:txBody>
                  <a:tcPr marL="12700" marR="12700" marT="12700" marB="0" anchor="ctr"/>
                </a:tc>
                <a:tc>
                  <a:txBody>
                    <a:bodyPr/>
                    <a:lstStyle/>
                    <a:p>
                      <a:pPr algn="ctr" fontAlgn="ctr"/>
                      <a:r>
                        <a:rPr lang="en-US" sz="1200" b="1" i="0" u="none" strike="noStrike" dirty="0">
                          <a:solidFill>
                            <a:srgbClr val="000000"/>
                          </a:solidFill>
                          <a:effectLst/>
                          <a:latin typeface="Alright Sans Regular"/>
                          <a:cs typeface="Alright Sans Regular"/>
                        </a:rPr>
                        <a:t>BARREL FERMENTED </a:t>
                      </a:r>
                    </a:p>
                  </a:txBody>
                  <a:tcPr marL="12700" marR="12700" marT="12700" marB="0" anchor="ctr"/>
                </a:tc>
              </a:tr>
              <a:tr h="370840">
                <a:tc>
                  <a:txBody>
                    <a:bodyPr/>
                    <a:lstStyle/>
                    <a:p>
                      <a:pPr algn="l" fontAlgn="ctr"/>
                      <a:r>
                        <a:rPr lang="en-US" sz="1200" b="0" i="0" u="none" strike="noStrike" dirty="0">
                          <a:solidFill>
                            <a:srgbClr val="000000"/>
                          </a:solidFill>
                          <a:effectLst/>
                          <a:latin typeface="Alright Sans Regular"/>
                          <a:cs typeface="Alright Sans Regular"/>
                        </a:rPr>
                        <a:t>• Juice adjustments (acidity), as needed.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Juice adjustments (acidity), as needed.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Juice adjustments (acidity), as needed.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Juice adjustments (acidity), as needed.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Juice adjustments (acidity), as needed.</a:t>
                      </a:r>
                    </a:p>
                  </a:txBody>
                  <a:tcPr marL="12700" marR="12700" marT="12700" marB="0" anchor="ctr"/>
                </a:tc>
              </a:tr>
              <a:tr h="370840">
                <a:tc>
                  <a:txBody>
                    <a:bodyPr/>
                    <a:lstStyle/>
                    <a:p>
                      <a:pPr algn="l" fontAlgn="ctr"/>
                      <a:r>
                        <a:rPr lang="en-US" sz="1200" b="0" i="0" u="none" strike="noStrike" dirty="0">
                          <a:solidFill>
                            <a:srgbClr val="000000"/>
                          </a:solidFill>
                          <a:effectLst/>
                          <a:latin typeface="Alright Sans Regular"/>
                          <a:cs typeface="Alright Sans Regular"/>
                        </a:rPr>
                        <a:t>• Yeast nutrients and enzymes are added.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Yeast nutrients and enzymes are added.</a:t>
                      </a:r>
                    </a:p>
                  </a:txBody>
                  <a:tcPr marL="12700" marR="12700" marT="12700" marB="0" anchor="ctr"/>
                </a:tc>
                <a:tc>
                  <a:txBody>
                    <a:bodyPr/>
                    <a:lstStyle/>
                    <a:p>
                      <a:pPr algn="l" fontAlgn="ctr"/>
                      <a:r>
                        <a:rPr lang="en-US" sz="1200" b="0" i="0" u="none" strike="noStrike">
                          <a:solidFill>
                            <a:srgbClr val="000000"/>
                          </a:solidFill>
                          <a:effectLst/>
                          <a:latin typeface="Alright Sans Regular"/>
                          <a:cs typeface="Alright Sans Regular"/>
                        </a:rPr>
                        <a:t>• Yeast nutrients, enzymes, and enological tannins added, if needed.</a:t>
                      </a:r>
                    </a:p>
                  </a:txBody>
                  <a:tcPr marL="12700" marR="12700" marT="12700" marB="0" anchor="ctr"/>
                </a:tc>
                <a:tc>
                  <a:txBody>
                    <a:bodyPr/>
                    <a:lstStyle/>
                    <a:p>
                      <a:pPr algn="l" fontAlgn="ctr"/>
                      <a:r>
                        <a:rPr lang="en-US" sz="1200" b="0" i="0" u="none" strike="noStrike" dirty="0">
                          <a:solidFill>
                            <a:srgbClr val="000000"/>
                          </a:solidFill>
                          <a:effectLst/>
                          <a:latin typeface="Alright Sans Regular"/>
                          <a:cs typeface="Alright Sans Regular"/>
                        </a:rPr>
                        <a:t>• Yeast nutrients, enzymes, and enological tannins added, if needed.</a:t>
                      </a:r>
                    </a:p>
                  </a:txBody>
                  <a:tcPr marL="12700" marR="12700" marT="12700" marB="0" anchor="ctr"/>
                </a:tc>
                <a:tc>
                  <a:txBody>
                    <a:bodyPr/>
                    <a:lstStyle/>
                    <a:p>
                      <a:pPr algn="l" fontAlgn="ctr"/>
                      <a:r>
                        <a:rPr lang="en-US" sz="1200" b="0" i="0" u="none" strike="noStrike" dirty="0">
                          <a:solidFill>
                            <a:srgbClr val="000000"/>
                          </a:solidFill>
                          <a:effectLst/>
                          <a:latin typeface="Alright Sans Regular"/>
                          <a:cs typeface="Alright Sans Regular"/>
                        </a:rPr>
                        <a:t>• Yeast nutrients, enzymes, and enological tannins added, if needed.</a:t>
                      </a:r>
                    </a:p>
                  </a:txBody>
                  <a:tcPr marL="12700" marR="12700" marT="12700" marB="0" anchor="ctr"/>
                </a:tc>
              </a:tr>
              <a:tr h="370840">
                <a:tc>
                  <a:txBody>
                    <a:bodyPr/>
                    <a:lstStyle/>
                    <a:p>
                      <a:pPr algn="l" fontAlgn="b"/>
                      <a:r>
                        <a:rPr lang="en-US" sz="1200" b="0" i="0" u="none" strike="noStrike">
                          <a:solidFill>
                            <a:srgbClr val="000000"/>
                          </a:solidFill>
                          <a:effectLst/>
                          <a:latin typeface="Alright Sans Regular"/>
                          <a:cs typeface="Alright Sans Regular"/>
                        </a:rPr>
                        <a:t>• Alcoholic fermentation, lasts approximately 7 to 12 days.  Temperatures are maintained between a range of 21°C and 30°C (70°F - 86°F).</a:t>
                      </a: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Alcoholic fermentation, lasts approximately 7 to 12 days.  Temperatures are maintained between a range of 21°C and 30°C (70°F - 86°F).</a:t>
                      </a: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Alcoholic fermentation, lasts approximately 7 to 12 days.  Temperatures are maintained between a range of 21°C and 30°C (70°F - 86°F).</a:t>
                      </a: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Alcoholic fermentation, lasts approximately 7 to 12 days.  Temperatures are maintained between a range of 21°C and 30°C (70°F - 86°F).</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Alcoholic fermentation, lasts approximately 7 to 12 days.  Temperatures are maintained between a range of 21°C and 30°C (70°F - 86°F).</a:t>
                      </a:r>
                    </a:p>
                  </a:txBody>
                  <a:tcPr marL="12700" marR="12700" marT="12700" marB="0" anchor="b"/>
                </a:tc>
              </a:tr>
            </a:tbl>
          </a:graphicData>
        </a:graphic>
      </p:graphicFrame>
    </p:spTree>
    <p:extLst>
      <p:ext uri="{BB962C8B-B14F-4D97-AF65-F5344CB8AC3E}">
        <p14:creationId xmlns:p14="http://schemas.microsoft.com/office/powerpoint/2010/main" val="18709297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961728737"/>
              </p:ext>
            </p:extLst>
          </p:nvPr>
        </p:nvGraphicFramePr>
        <p:xfrm>
          <a:off x="539552" y="771550"/>
          <a:ext cx="8147050" cy="3162300"/>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100" b="1" i="0" u="none" strike="noStrike" dirty="0">
                          <a:solidFill>
                            <a:srgbClr val="000000"/>
                          </a:solidFill>
                          <a:effectLst/>
                          <a:latin typeface="Alright Sans Regular"/>
                          <a:cs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100" b="1" i="0" u="none" strike="noStrike">
                          <a:solidFill>
                            <a:srgbClr val="000000"/>
                          </a:solidFill>
                          <a:effectLst/>
                          <a:latin typeface="Alright Sans Regular"/>
                          <a:cs typeface="Alright Sans Regular"/>
                        </a:rPr>
                        <a:t>COMMERCIAL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 PLUS</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SUPER PREMIUM </a:t>
                      </a:r>
                    </a:p>
                  </a:txBody>
                  <a:tcPr marL="12700" marR="12700" marT="12700" marB="0" anchor="ctr"/>
                </a:tc>
                <a:tc>
                  <a:txBody>
                    <a:bodyPr/>
                    <a:lstStyle/>
                    <a:p>
                      <a:pPr algn="ctr" fontAlgn="ctr"/>
                      <a:r>
                        <a:rPr lang="en-US" sz="1100" b="1" i="0" u="none" strike="noStrike" dirty="0">
                          <a:solidFill>
                            <a:srgbClr val="000000"/>
                          </a:solidFill>
                          <a:effectLst/>
                          <a:latin typeface="Alright Sans Regular"/>
                          <a:cs typeface="Alright Sans Regular"/>
                        </a:rPr>
                        <a:t>BARREL FERMENTED </a:t>
                      </a:r>
                    </a:p>
                  </a:txBody>
                  <a:tcPr marL="12700" marR="12700" marT="12700" marB="0" anchor="ctr"/>
                </a:tc>
              </a:tr>
              <a:tr h="370840">
                <a:tc>
                  <a:txBody>
                    <a:bodyPr/>
                    <a:lstStyle/>
                    <a:p>
                      <a:pPr algn="l" fontAlgn="b"/>
                      <a:r>
                        <a:rPr lang="en-US" sz="1100" b="0" i="0" u="none" strike="noStrike" dirty="0">
                          <a:solidFill>
                            <a:srgbClr val="000000"/>
                          </a:solidFill>
                          <a:effectLst/>
                          <a:latin typeface="Alright Sans Regular"/>
                          <a:cs typeface="Alright Sans Regular"/>
                        </a:rPr>
                        <a:t>• Cap management : pump overs and </a:t>
                      </a:r>
                      <a:r>
                        <a:rPr lang="en-US" sz="1100" b="0" i="0" u="none" strike="noStrike" dirty="0" err="1">
                          <a:solidFill>
                            <a:srgbClr val="000000"/>
                          </a:solidFill>
                          <a:effectLst/>
                          <a:latin typeface="Alright Sans Regular"/>
                          <a:cs typeface="Alright Sans Regular"/>
                        </a:rPr>
                        <a:t>delestage</a:t>
                      </a:r>
                      <a:r>
                        <a:rPr lang="en-US" sz="1100" b="0" i="0" u="none" strike="noStrike" dirty="0">
                          <a:solidFill>
                            <a:srgbClr val="000000"/>
                          </a:solidFill>
                          <a:effectLst/>
                          <a:latin typeface="Alright Sans Regular"/>
                          <a:cs typeface="Alright Sans Regular"/>
                        </a:rPr>
                        <a:t> are preformed according to </a:t>
                      </a:r>
                      <a:r>
                        <a:rPr lang="en-US" sz="1100" b="0" i="0" u="none" strike="noStrike" dirty="0" smtClean="0">
                          <a:solidFill>
                            <a:srgbClr val="000000"/>
                          </a:solidFill>
                          <a:effectLst/>
                          <a:latin typeface="Alright Sans Regular"/>
                          <a:cs typeface="Alright Sans Regular"/>
                        </a:rPr>
                        <a:t>fermentation </a:t>
                      </a:r>
                      <a:r>
                        <a:rPr lang="en-US" sz="1100" b="0" i="0" u="none" strike="noStrike" dirty="0">
                          <a:solidFill>
                            <a:srgbClr val="000000"/>
                          </a:solidFill>
                          <a:effectLst/>
                          <a:latin typeface="Alright Sans Regular"/>
                          <a:cs typeface="Alright Sans Regular"/>
                        </a:rPr>
                        <a:t>stage.</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Cap management:  pump overs and </a:t>
                      </a:r>
                      <a:r>
                        <a:rPr lang="en-US" sz="1100" b="0" i="0" u="none" strike="noStrike" dirty="0" err="1">
                          <a:solidFill>
                            <a:srgbClr val="000000"/>
                          </a:solidFill>
                          <a:effectLst/>
                          <a:latin typeface="Alright Sans Regular"/>
                          <a:cs typeface="Alright Sans Regular"/>
                        </a:rPr>
                        <a:t>delestage</a:t>
                      </a:r>
                      <a:r>
                        <a:rPr lang="en-US" sz="1100" b="0" i="0" u="none" strike="noStrike" dirty="0">
                          <a:solidFill>
                            <a:srgbClr val="000000"/>
                          </a:solidFill>
                          <a:effectLst/>
                          <a:latin typeface="Alright Sans Regular"/>
                          <a:cs typeface="Alright Sans Regular"/>
                        </a:rPr>
                        <a:t> are preformed according to </a:t>
                      </a:r>
                      <a:r>
                        <a:rPr lang="en-US" sz="1100" b="0" i="0" u="none" strike="noStrike" dirty="0" smtClean="0">
                          <a:solidFill>
                            <a:srgbClr val="000000"/>
                          </a:solidFill>
                          <a:effectLst/>
                          <a:latin typeface="Alright Sans Regular"/>
                          <a:cs typeface="Alright Sans Regular"/>
                        </a:rPr>
                        <a:t>fermentation </a:t>
                      </a:r>
                      <a:r>
                        <a:rPr lang="en-US" sz="1100" b="0" i="0" u="none" strike="noStrike" dirty="0">
                          <a:solidFill>
                            <a:srgbClr val="000000"/>
                          </a:solidFill>
                          <a:effectLst/>
                          <a:latin typeface="Alright Sans Regular"/>
                          <a:cs typeface="Alright Sans Regular"/>
                        </a:rPr>
                        <a:t>stage.</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Cap </a:t>
                      </a:r>
                      <a:r>
                        <a:rPr lang="en-US" sz="1100" b="0" i="0" u="none" strike="noStrike" dirty="0" smtClean="0">
                          <a:solidFill>
                            <a:srgbClr val="000000"/>
                          </a:solidFill>
                          <a:effectLst/>
                          <a:latin typeface="Alright Sans Regular"/>
                          <a:cs typeface="Alright Sans Regular"/>
                        </a:rPr>
                        <a:t>management: </a:t>
                      </a:r>
                      <a:r>
                        <a:rPr lang="en-US" sz="1100" b="0" i="0" u="none" strike="noStrike" dirty="0">
                          <a:solidFill>
                            <a:srgbClr val="000000"/>
                          </a:solidFill>
                          <a:effectLst/>
                          <a:latin typeface="Alright Sans Regular"/>
                          <a:cs typeface="Alright Sans Regular"/>
                        </a:rPr>
                        <a:t>punch downs, pump overs and </a:t>
                      </a:r>
                      <a:r>
                        <a:rPr lang="en-US" sz="1100" b="0" i="0" u="none" strike="noStrike" dirty="0" err="1">
                          <a:solidFill>
                            <a:srgbClr val="000000"/>
                          </a:solidFill>
                          <a:effectLst/>
                          <a:latin typeface="Alright Sans Regular"/>
                          <a:cs typeface="Alright Sans Regular"/>
                        </a:rPr>
                        <a:t>delestage</a:t>
                      </a:r>
                      <a:r>
                        <a:rPr lang="en-US" sz="1100" b="0" i="0" u="none" strike="noStrike" dirty="0">
                          <a:solidFill>
                            <a:srgbClr val="000000"/>
                          </a:solidFill>
                          <a:effectLst/>
                          <a:latin typeface="Alright Sans Regular"/>
                          <a:cs typeface="Alright Sans Regular"/>
                        </a:rPr>
                        <a:t> are preformed according to </a:t>
                      </a:r>
                      <a:r>
                        <a:rPr lang="en-US" sz="1100" b="0" i="0" u="none" strike="noStrike" dirty="0" smtClean="0">
                          <a:solidFill>
                            <a:srgbClr val="000000"/>
                          </a:solidFill>
                          <a:effectLst/>
                          <a:latin typeface="Alright Sans Regular"/>
                          <a:cs typeface="Alright Sans Regular"/>
                        </a:rPr>
                        <a:t>fermentation </a:t>
                      </a:r>
                      <a:r>
                        <a:rPr lang="en-US" sz="1100" b="0" i="0" u="none" strike="noStrike" dirty="0">
                          <a:solidFill>
                            <a:srgbClr val="000000"/>
                          </a:solidFill>
                          <a:effectLst/>
                          <a:latin typeface="Alright Sans Regular"/>
                          <a:cs typeface="Alright Sans Regular"/>
                        </a:rPr>
                        <a:t>stage.</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Cap </a:t>
                      </a:r>
                      <a:r>
                        <a:rPr lang="en-US" sz="1100" b="0" i="0" u="none" strike="noStrike" dirty="0" smtClean="0">
                          <a:solidFill>
                            <a:srgbClr val="000000"/>
                          </a:solidFill>
                          <a:effectLst/>
                          <a:latin typeface="Alright Sans Regular"/>
                          <a:cs typeface="Alright Sans Regular"/>
                        </a:rPr>
                        <a:t>management: </a:t>
                      </a:r>
                      <a:r>
                        <a:rPr lang="en-US" sz="1100" b="0" i="0" u="none" strike="noStrike" dirty="0">
                          <a:solidFill>
                            <a:srgbClr val="000000"/>
                          </a:solidFill>
                          <a:effectLst/>
                          <a:latin typeface="Alright Sans Regular"/>
                          <a:cs typeface="Alright Sans Regular"/>
                        </a:rPr>
                        <a:t>punch downs, pump overs and </a:t>
                      </a:r>
                      <a:r>
                        <a:rPr lang="en-US" sz="1100" b="0" i="0" u="none" strike="noStrike" dirty="0" err="1">
                          <a:solidFill>
                            <a:srgbClr val="000000"/>
                          </a:solidFill>
                          <a:effectLst/>
                          <a:latin typeface="Alright Sans Regular"/>
                          <a:cs typeface="Alright Sans Regular"/>
                        </a:rPr>
                        <a:t>delestage</a:t>
                      </a:r>
                      <a:r>
                        <a:rPr lang="en-US" sz="1100" b="0" i="0" u="none" strike="noStrike" dirty="0">
                          <a:solidFill>
                            <a:srgbClr val="000000"/>
                          </a:solidFill>
                          <a:effectLst/>
                          <a:latin typeface="Alright Sans Regular"/>
                          <a:cs typeface="Alright Sans Regular"/>
                        </a:rPr>
                        <a:t> are preformed according to </a:t>
                      </a:r>
                      <a:r>
                        <a:rPr lang="en-US" sz="1100" b="0" i="0" u="none" strike="noStrike" dirty="0" smtClean="0">
                          <a:solidFill>
                            <a:srgbClr val="000000"/>
                          </a:solidFill>
                          <a:effectLst/>
                          <a:latin typeface="Alright Sans Regular"/>
                          <a:cs typeface="Alright Sans Regular"/>
                        </a:rPr>
                        <a:t>fermentation </a:t>
                      </a:r>
                      <a:r>
                        <a:rPr lang="en-US" sz="1100" b="0" i="0" u="none" strike="noStrike" dirty="0">
                          <a:solidFill>
                            <a:srgbClr val="000000"/>
                          </a:solidFill>
                          <a:effectLst/>
                          <a:latin typeface="Alright Sans Regular"/>
                          <a:cs typeface="Alright Sans Regular"/>
                        </a:rPr>
                        <a:t>stage.</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Cap </a:t>
                      </a:r>
                      <a:r>
                        <a:rPr lang="en-US" sz="1100" b="0" i="0" u="none" strike="noStrike" dirty="0" smtClean="0">
                          <a:solidFill>
                            <a:srgbClr val="000000"/>
                          </a:solidFill>
                          <a:effectLst/>
                          <a:latin typeface="Alright Sans Regular"/>
                          <a:cs typeface="Alright Sans Regular"/>
                        </a:rPr>
                        <a:t>management: </a:t>
                      </a:r>
                      <a:r>
                        <a:rPr lang="en-US" sz="1100" b="0" i="0" u="none" strike="noStrike" dirty="0">
                          <a:solidFill>
                            <a:srgbClr val="000000"/>
                          </a:solidFill>
                          <a:effectLst/>
                          <a:latin typeface="Alright Sans Regular"/>
                          <a:cs typeface="Alright Sans Regular"/>
                        </a:rPr>
                        <a:t>punch downs, pump overs and </a:t>
                      </a:r>
                      <a:r>
                        <a:rPr lang="en-US" sz="1100" b="0" i="0" u="none" strike="noStrike" dirty="0" err="1">
                          <a:solidFill>
                            <a:srgbClr val="000000"/>
                          </a:solidFill>
                          <a:effectLst/>
                          <a:latin typeface="Alright Sans Regular"/>
                          <a:cs typeface="Alright Sans Regular"/>
                        </a:rPr>
                        <a:t>delestage</a:t>
                      </a:r>
                      <a:r>
                        <a:rPr lang="en-US" sz="1100" b="0" i="0" u="none" strike="noStrike" dirty="0">
                          <a:solidFill>
                            <a:srgbClr val="000000"/>
                          </a:solidFill>
                          <a:effectLst/>
                          <a:latin typeface="Alright Sans Regular"/>
                          <a:cs typeface="Alright Sans Regular"/>
                        </a:rPr>
                        <a:t> are preformed according to </a:t>
                      </a:r>
                      <a:r>
                        <a:rPr lang="en-US" sz="1100" b="0" i="0" u="none" strike="noStrike" dirty="0" smtClean="0">
                          <a:solidFill>
                            <a:srgbClr val="000000"/>
                          </a:solidFill>
                          <a:effectLst/>
                          <a:latin typeface="Alright Sans Regular"/>
                          <a:cs typeface="Alright Sans Regular"/>
                        </a:rPr>
                        <a:t>fermentation </a:t>
                      </a:r>
                      <a:r>
                        <a:rPr lang="en-US" sz="1100" b="0" i="0" u="none" strike="noStrike" dirty="0">
                          <a:solidFill>
                            <a:srgbClr val="000000"/>
                          </a:solidFill>
                          <a:effectLst/>
                          <a:latin typeface="Alright Sans Regular"/>
                          <a:cs typeface="Alright Sans Regular"/>
                        </a:rPr>
                        <a:t>stage.</a:t>
                      </a:r>
                    </a:p>
                  </a:txBody>
                  <a:tcPr marL="12700" marR="12700" marT="12700" marB="0" anchor="b"/>
                </a:tc>
              </a:tr>
              <a:tr h="370840">
                <a:tc>
                  <a:txBody>
                    <a:bodyPr/>
                    <a:lstStyle/>
                    <a:p>
                      <a:pPr algn="l" fontAlgn="b"/>
                      <a:endParaRPr lang="en-US" sz="1100" b="0" i="0" u="none" strike="noStrike">
                        <a:solidFill>
                          <a:srgbClr val="000000"/>
                        </a:solidFill>
                        <a:effectLst/>
                        <a:latin typeface="Alright Sans Regular"/>
                        <a:cs typeface="Alright Sans Regular"/>
                      </a:endParaRPr>
                    </a:p>
                  </a:txBody>
                  <a:tcPr marL="12700" marR="12700" marT="12700" marB="0" anchor="b"/>
                </a:tc>
                <a:tc>
                  <a:txBody>
                    <a:bodyPr/>
                    <a:lstStyle/>
                    <a:p>
                      <a:pPr algn="l" fontAlgn="b"/>
                      <a:endParaRPr lang="en-US" sz="1100" b="0" i="0" u="none" strike="noStrike">
                        <a:solidFill>
                          <a:srgbClr val="000000"/>
                        </a:solidFill>
                        <a:effectLst/>
                        <a:latin typeface="Alright Sans Regular"/>
                        <a:cs typeface="Alright Sans Regular"/>
                      </a:endParaRP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Post-fermentation maceration lasts from 2 to 7 </a:t>
                      </a:r>
                      <a:r>
                        <a:rPr lang="en-US" sz="1100" b="0" i="0" u="none" strike="noStrike" dirty="0" smtClean="0">
                          <a:solidFill>
                            <a:srgbClr val="000000"/>
                          </a:solidFill>
                          <a:effectLst/>
                          <a:latin typeface="Alright Sans Regular"/>
                          <a:cs typeface="Alright Sans Regular"/>
                        </a:rPr>
                        <a:t>days</a:t>
                      </a:r>
                      <a:endParaRPr lang="en-US" sz="1100" b="0" i="0" u="none" strike="noStrike" dirty="0">
                        <a:solidFill>
                          <a:srgbClr val="000000"/>
                        </a:solidFill>
                        <a:effectLst/>
                        <a:latin typeface="Alright Sans Regular"/>
                        <a:cs typeface="Alright Sans Regular"/>
                      </a:endParaRP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Post-fermentation maceration lasts from 2 to 7 </a:t>
                      </a:r>
                      <a:r>
                        <a:rPr lang="en-US" sz="1100" b="0" i="0" u="none" strike="noStrike" dirty="0" smtClean="0">
                          <a:solidFill>
                            <a:srgbClr val="000000"/>
                          </a:solidFill>
                          <a:effectLst/>
                          <a:latin typeface="Alright Sans Regular"/>
                          <a:cs typeface="Alright Sans Regular"/>
                        </a:rPr>
                        <a:t>days</a:t>
                      </a:r>
                      <a:endParaRPr lang="en-US" sz="1100" b="0" i="0" u="none" strike="noStrike" dirty="0">
                        <a:solidFill>
                          <a:srgbClr val="000000"/>
                        </a:solidFill>
                        <a:effectLst/>
                        <a:latin typeface="Alright Sans Regular"/>
                        <a:cs typeface="Alright Sans Regular"/>
                      </a:endParaRP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Post-fermentation maceration lasts from 2 to 7 </a:t>
                      </a:r>
                      <a:r>
                        <a:rPr lang="en-US" sz="1100" b="0" i="0" u="none" strike="noStrike" dirty="0" smtClean="0">
                          <a:solidFill>
                            <a:srgbClr val="000000"/>
                          </a:solidFill>
                          <a:effectLst/>
                          <a:latin typeface="Alright Sans Regular"/>
                          <a:cs typeface="Alright Sans Regular"/>
                        </a:rPr>
                        <a:t>days</a:t>
                      </a:r>
                      <a:endParaRPr lang="en-US" sz="1100" b="0" i="0" u="none" strike="noStrike" dirty="0">
                        <a:solidFill>
                          <a:srgbClr val="000000"/>
                        </a:solidFill>
                        <a:effectLst/>
                        <a:latin typeface="Alright Sans Regular"/>
                        <a:cs typeface="Alright Sans Regular"/>
                      </a:endParaRPr>
                    </a:p>
                  </a:txBody>
                  <a:tcPr marL="12700" marR="12700" marT="12700" marB="0" anchor="b"/>
                </a:tc>
              </a:tr>
              <a:tr h="370840">
                <a:tc>
                  <a:txBody>
                    <a:bodyPr/>
                    <a:lstStyle/>
                    <a:p>
                      <a:pPr algn="l" fontAlgn="b"/>
                      <a:r>
                        <a:rPr lang="en-US" sz="1100" b="0" i="0" u="none" strike="noStrike">
                          <a:solidFill>
                            <a:srgbClr val="000000"/>
                          </a:solidFill>
                          <a:effectLst/>
                          <a:latin typeface="Alright Sans Regular"/>
                          <a:cs typeface="Alright Sans Regular"/>
                        </a:rPr>
                        <a:t>• A pneumatic press will be utilized.</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 pneumatic </a:t>
                      </a:r>
                      <a:r>
                        <a:rPr lang="en-US" sz="1100" b="0" i="0" u="none" strike="noStrike" dirty="0" smtClean="0">
                          <a:solidFill>
                            <a:srgbClr val="000000"/>
                          </a:solidFill>
                          <a:effectLst/>
                          <a:latin typeface="Alright Sans Regular"/>
                          <a:cs typeface="Alright Sans Regular"/>
                        </a:rPr>
                        <a:t>press | hydraulic </a:t>
                      </a:r>
                      <a:r>
                        <a:rPr lang="en-US" sz="1100" b="0" i="0" u="none" strike="noStrike" dirty="0">
                          <a:solidFill>
                            <a:srgbClr val="000000"/>
                          </a:solidFill>
                          <a:effectLst/>
                          <a:latin typeface="Alright Sans Regular"/>
                          <a:cs typeface="Alright Sans Regular"/>
                        </a:rPr>
                        <a:t>will be utilized.</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A hydraulic press will be utilized.</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 hydraulic press will be utilized.</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 hydraulic press will be utilized.</a:t>
                      </a:r>
                    </a:p>
                  </a:txBody>
                  <a:tcPr marL="12700" marR="12700" marT="12700" marB="0" anchor="b"/>
                </a:tc>
              </a:tr>
              <a:tr h="370840">
                <a:tc>
                  <a:txBody>
                    <a:bodyPr/>
                    <a:lstStyle/>
                    <a:p>
                      <a:pPr algn="l" fontAlgn="b"/>
                      <a:r>
                        <a:rPr lang="en-US" sz="1100" b="0" i="0" u="none" strike="noStrike" dirty="0">
                          <a:solidFill>
                            <a:srgbClr val="000000"/>
                          </a:solidFill>
                          <a:effectLst/>
                          <a:latin typeface="Alright Sans Regular"/>
                          <a:cs typeface="Alright Sans Regular"/>
                        </a:rPr>
                        <a:t>• First and Second pressed wine will be utilized according to the style desired</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First and Second pressed wine will be utilized according to the style desired</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First pressed wine will be utilized according to the style desired</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First pressed wine will be utilized according to the style desired</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First pressed wine will be utilized according to the style desired</a:t>
                      </a:r>
                    </a:p>
                  </a:txBody>
                  <a:tcPr marL="12700" marR="12700" marT="12700" marB="0" anchor="b"/>
                </a:tc>
              </a:tr>
            </a:tbl>
          </a:graphicData>
        </a:graphic>
      </p:graphicFrame>
    </p:spTree>
    <p:extLst>
      <p:ext uri="{BB962C8B-B14F-4D97-AF65-F5344CB8AC3E}">
        <p14:creationId xmlns:p14="http://schemas.microsoft.com/office/powerpoint/2010/main" val="13482708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312715389"/>
              </p:ext>
            </p:extLst>
          </p:nvPr>
        </p:nvGraphicFramePr>
        <p:xfrm>
          <a:off x="539552" y="771550"/>
          <a:ext cx="8147050" cy="3648784"/>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100" b="1" i="0" u="none" strike="noStrike" dirty="0">
                          <a:solidFill>
                            <a:srgbClr val="000000"/>
                          </a:solidFill>
                          <a:effectLst/>
                          <a:latin typeface="Alright Sans Regular"/>
                          <a:cs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100" b="1" i="0" u="none" strike="noStrike" dirty="0">
                          <a:solidFill>
                            <a:srgbClr val="000000"/>
                          </a:solidFill>
                          <a:effectLst/>
                          <a:latin typeface="Alright Sans Regular"/>
                          <a:cs typeface="Alright Sans Regular"/>
                        </a:rPr>
                        <a:t>COMMERCIAL PREMIUM</a:t>
                      </a:r>
                    </a:p>
                  </a:txBody>
                  <a:tcPr marL="12700" marR="12700" marT="12700" marB="0" anchor="ctr"/>
                </a:tc>
                <a:tc>
                  <a:txBody>
                    <a:bodyPr/>
                    <a:lstStyle/>
                    <a:p>
                      <a:pPr algn="ctr" fontAlgn="ctr"/>
                      <a:r>
                        <a:rPr lang="en-US" sz="1100" b="1" i="0" u="none" strike="noStrike" dirty="0">
                          <a:solidFill>
                            <a:srgbClr val="000000"/>
                          </a:solidFill>
                          <a:effectLst/>
                          <a:latin typeface="Alright Sans Regular"/>
                          <a:cs typeface="Alright Sans Regular"/>
                        </a:rPr>
                        <a:t>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 PLUS</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SUPER PREMIUM </a:t>
                      </a:r>
                    </a:p>
                  </a:txBody>
                  <a:tcPr marL="12700" marR="12700" marT="12700" marB="0" anchor="ctr"/>
                </a:tc>
                <a:tc>
                  <a:txBody>
                    <a:bodyPr/>
                    <a:lstStyle/>
                    <a:p>
                      <a:pPr algn="ctr" fontAlgn="ctr"/>
                      <a:r>
                        <a:rPr lang="en-US" sz="1100" b="1" i="0" u="none" strike="noStrike" dirty="0">
                          <a:solidFill>
                            <a:srgbClr val="000000"/>
                          </a:solidFill>
                          <a:effectLst/>
                          <a:latin typeface="Alright Sans Regular"/>
                          <a:cs typeface="Alright Sans Regular"/>
                        </a:rPr>
                        <a:t>BARREL FERMENTED </a:t>
                      </a:r>
                    </a:p>
                  </a:txBody>
                  <a:tcPr marL="12700" marR="12700" marT="12700" marB="0" anchor="ctr"/>
                </a:tc>
              </a:tr>
              <a:tr h="370840">
                <a:tc>
                  <a:txBody>
                    <a:bodyPr/>
                    <a:lstStyle/>
                    <a:p>
                      <a:pPr algn="l" fontAlgn="b"/>
                      <a:r>
                        <a:rPr lang="en-US" sz="1100" b="1" i="0" u="none" strike="noStrike" dirty="0">
                          <a:solidFill>
                            <a:schemeClr val="tx1"/>
                          </a:solidFill>
                          <a:effectLst/>
                          <a:latin typeface="Alright Sans Regular"/>
                          <a:cs typeface="Alright Sans Regular"/>
                        </a:rPr>
                        <a:t>AGING, BLENDING &amp; BOTTLING</a:t>
                      </a:r>
                    </a:p>
                  </a:txBody>
                  <a:tcPr marL="12700" marR="12700" marT="12700" marB="0" anchor="b"/>
                </a:tc>
                <a:tc>
                  <a:txBody>
                    <a:bodyPr/>
                    <a:lstStyle/>
                    <a:p>
                      <a:pPr algn="l" fontAlgn="b"/>
                      <a:r>
                        <a:rPr lang="en-US" sz="1100" b="1" i="0" u="none" strike="noStrike" dirty="0">
                          <a:solidFill>
                            <a:schemeClr val="tx1"/>
                          </a:solidFill>
                          <a:effectLst/>
                          <a:latin typeface="Alright Sans Regular"/>
                          <a:cs typeface="Alright Sans Regular"/>
                        </a:rPr>
                        <a:t>AGING, BLENDING &amp; BOTTLING</a:t>
                      </a:r>
                    </a:p>
                  </a:txBody>
                  <a:tcPr marL="12700" marR="12700" marT="12700" marB="0" anchor="b"/>
                </a:tc>
                <a:tc>
                  <a:txBody>
                    <a:bodyPr/>
                    <a:lstStyle/>
                    <a:p>
                      <a:pPr algn="l" fontAlgn="b"/>
                      <a:r>
                        <a:rPr lang="en-US" sz="1100" b="1" i="0" u="none" strike="noStrike">
                          <a:solidFill>
                            <a:schemeClr val="tx1"/>
                          </a:solidFill>
                          <a:effectLst/>
                          <a:latin typeface="Alright Sans Regular"/>
                          <a:cs typeface="Alright Sans Regular"/>
                        </a:rPr>
                        <a:t>AGING, BLENDING &amp; BOTTLING</a:t>
                      </a:r>
                    </a:p>
                  </a:txBody>
                  <a:tcPr marL="12700" marR="12700" marT="12700" marB="0" anchor="b"/>
                </a:tc>
                <a:tc>
                  <a:txBody>
                    <a:bodyPr/>
                    <a:lstStyle/>
                    <a:p>
                      <a:pPr algn="l" fontAlgn="b"/>
                      <a:r>
                        <a:rPr lang="en-US" sz="1100" b="1" i="0" u="none" strike="noStrike">
                          <a:solidFill>
                            <a:schemeClr val="tx1"/>
                          </a:solidFill>
                          <a:effectLst/>
                          <a:latin typeface="Alright Sans Regular"/>
                          <a:cs typeface="Alright Sans Regular"/>
                        </a:rPr>
                        <a:t>AGING, BLENDING &amp; BOTTLING</a:t>
                      </a:r>
                    </a:p>
                  </a:txBody>
                  <a:tcPr marL="12700" marR="12700" marT="12700" marB="0" anchor="b"/>
                </a:tc>
                <a:tc>
                  <a:txBody>
                    <a:bodyPr/>
                    <a:lstStyle/>
                    <a:p>
                      <a:pPr algn="l" fontAlgn="b"/>
                      <a:r>
                        <a:rPr lang="en-US" sz="1100" b="1" i="0" u="none" strike="noStrike" dirty="0">
                          <a:solidFill>
                            <a:schemeClr val="tx1"/>
                          </a:solidFill>
                          <a:effectLst/>
                          <a:latin typeface="Alright Sans Regular"/>
                          <a:cs typeface="Alright Sans Regular"/>
                        </a:rPr>
                        <a:t>AGING, BLENDING &amp; BOTTLING</a:t>
                      </a:r>
                    </a:p>
                  </a:txBody>
                  <a:tcPr marL="12700" marR="12700" marT="12700" marB="0" anchor="b"/>
                </a:tc>
              </a:tr>
              <a:tr h="370840">
                <a:tc>
                  <a:txBody>
                    <a:bodyPr/>
                    <a:lstStyle/>
                    <a:p>
                      <a:pPr algn="l" fontAlgn="b"/>
                      <a:r>
                        <a:rPr lang="en-US" sz="1100" b="0" i="0" u="none" strike="noStrike">
                          <a:solidFill>
                            <a:srgbClr val="000000"/>
                          </a:solidFill>
                          <a:effectLst/>
                          <a:latin typeface="Alright Sans Regular"/>
                          <a:cs typeface="Alright Sans Regular"/>
                        </a:rPr>
                        <a:t>• Malolactic fermentation takes place in tanks</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t>
                      </a:r>
                      <a:r>
                        <a:rPr lang="en-US" sz="1100" b="0" i="0" u="none" strike="noStrike" dirty="0" err="1">
                          <a:solidFill>
                            <a:srgbClr val="000000"/>
                          </a:solidFill>
                          <a:effectLst/>
                          <a:latin typeface="Alright Sans Regular"/>
                          <a:cs typeface="Alright Sans Regular"/>
                        </a:rPr>
                        <a:t>Malolactic</a:t>
                      </a:r>
                      <a:r>
                        <a:rPr lang="en-US" sz="1100" b="0" i="0" u="none" strike="noStrike" dirty="0">
                          <a:solidFill>
                            <a:srgbClr val="000000"/>
                          </a:solidFill>
                          <a:effectLst/>
                          <a:latin typeface="Alright Sans Regular"/>
                          <a:cs typeface="Alright Sans Regular"/>
                        </a:rPr>
                        <a:t> fermentation takes place in tanks for in contact with oak staves, depending on the style desired.</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Malolactic fermentation takes place in used barrels </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Malolactic fermentation takes place in new and 2nd use barrels </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Malolactic fermentation takes place in new barrels </a:t>
                      </a:r>
                    </a:p>
                  </a:txBody>
                  <a:tcPr marL="12700" marR="12700" marT="12700" marB="0" anchor="b"/>
                </a:tc>
              </a:tr>
              <a:tr h="370840">
                <a:tc>
                  <a:txBody>
                    <a:bodyPr/>
                    <a:lstStyle/>
                    <a:p>
                      <a:pPr algn="l" fontAlgn="b"/>
                      <a:r>
                        <a:rPr lang="en-US" sz="1100" b="0" i="0" u="none" strike="noStrike">
                          <a:solidFill>
                            <a:srgbClr val="000000"/>
                          </a:solidFill>
                          <a:effectLst/>
                          <a:latin typeface="Alright Sans Regular"/>
                          <a:cs typeface="Alright Sans Regular"/>
                        </a:rPr>
                        <a:t>• 3 rackings will be carried out along the storage in tank</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3 rackings will be carried out  along the storage in tank</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Topping and stirring of barrels will be performed on a monthly basis.</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Topping and stirring of barrels will be performed on a monthly basis.</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Topping and stirring of barrels will be performed on a monthly basis.</a:t>
                      </a:r>
                    </a:p>
                  </a:txBody>
                  <a:tcPr marL="12700" marR="12700" marT="12700" marB="0" anchor="b"/>
                </a:tc>
              </a:tr>
              <a:tr h="834464">
                <a:tc>
                  <a:txBody>
                    <a:bodyPr/>
                    <a:lstStyle/>
                    <a:p>
                      <a:pPr algn="l" fontAlgn="b"/>
                      <a:r>
                        <a:rPr lang="en-US" sz="1100" b="0" i="0" u="none" strike="noStrike" dirty="0">
                          <a:solidFill>
                            <a:srgbClr val="000000"/>
                          </a:solidFill>
                          <a:effectLst/>
                          <a:latin typeface="Alright Sans Regular"/>
                          <a:cs typeface="Alright Sans Regular"/>
                        </a:rPr>
                        <a:t>• Stabilization in tanks</a:t>
                      </a:r>
                    </a:p>
                  </a:txBody>
                  <a:tcPr marL="12700" marR="12700" marT="12700" marB="0" anchor="b"/>
                </a:tc>
                <a:tc>
                  <a:txBody>
                    <a:bodyPr/>
                    <a:lstStyle/>
                    <a:p>
                      <a:pPr algn="l" fontAlgn="b"/>
                      <a:r>
                        <a:rPr lang="en-US" sz="1100" b="0" i="0" u="none" strike="noStrike">
                          <a:solidFill>
                            <a:srgbClr val="000000"/>
                          </a:solidFill>
                          <a:effectLst/>
                          <a:latin typeface="Alright Sans Regular"/>
                          <a:cs typeface="Alright Sans Regular"/>
                        </a:rPr>
                        <a:t>• Stabilization in tanks</a:t>
                      </a: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Aging in barrels for PP wines will last 10 to 16 months, according to the wine style </a:t>
                      </a:r>
                      <a:r>
                        <a:rPr lang="en-US" sz="1100" b="0" i="0" u="none" strike="noStrike" dirty="0" smtClean="0">
                          <a:solidFill>
                            <a:srgbClr val="000000"/>
                          </a:solidFill>
                          <a:effectLst/>
                          <a:latin typeface="Alright Sans Regular"/>
                          <a:cs typeface="Alright Sans Regular"/>
                        </a:rPr>
                        <a:t>desired.</a:t>
                      </a:r>
                      <a:endParaRPr lang="en-US" sz="1100" b="0" i="0" u="none" strike="noStrike" dirty="0">
                        <a:solidFill>
                          <a:srgbClr val="000000"/>
                        </a:solidFill>
                        <a:effectLst/>
                        <a:latin typeface="Alright Sans Regular"/>
                        <a:cs typeface="Alright Sans Regular"/>
                      </a:endParaRP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Aging in barrels for SP wines will last 14 to </a:t>
                      </a:r>
                      <a:r>
                        <a:rPr lang="en-US" sz="1100" b="0" i="0" u="none" strike="noStrike" dirty="0" smtClean="0">
                          <a:solidFill>
                            <a:srgbClr val="000000"/>
                          </a:solidFill>
                          <a:effectLst/>
                          <a:latin typeface="Alright Sans Regular"/>
                          <a:cs typeface="Alright Sans Regular"/>
                        </a:rPr>
                        <a:t>20 </a:t>
                      </a:r>
                      <a:r>
                        <a:rPr lang="en-US" sz="1100" b="0" i="0" u="none" strike="noStrike" dirty="0">
                          <a:solidFill>
                            <a:srgbClr val="000000"/>
                          </a:solidFill>
                          <a:effectLst/>
                          <a:latin typeface="Alright Sans Regular"/>
                          <a:cs typeface="Alright Sans Regular"/>
                        </a:rPr>
                        <a:t>months, according to the wine style </a:t>
                      </a:r>
                      <a:r>
                        <a:rPr lang="en-US" sz="1100" b="0" i="0" u="none" strike="noStrike" dirty="0" smtClean="0">
                          <a:solidFill>
                            <a:srgbClr val="000000"/>
                          </a:solidFill>
                          <a:effectLst/>
                          <a:latin typeface="Alright Sans Regular"/>
                          <a:cs typeface="Alright Sans Regular"/>
                        </a:rPr>
                        <a:t>desired.</a:t>
                      </a:r>
                      <a:endParaRPr lang="en-US" sz="1100" b="0" i="0" u="none" strike="noStrike" dirty="0">
                        <a:solidFill>
                          <a:srgbClr val="000000"/>
                        </a:solidFill>
                        <a:effectLst/>
                        <a:latin typeface="Alright Sans Regular"/>
                        <a:cs typeface="Alright Sans Regular"/>
                      </a:endParaRPr>
                    </a:p>
                  </a:txBody>
                  <a:tcPr marL="12700" marR="12700" marT="12700" marB="0" anchor="b"/>
                </a:tc>
                <a:tc>
                  <a:txBody>
                    <a:bodyPr/>
                    <a:lstStyle/>
                    <a:p>
                      <a:pPr algn="l" fontAlgn="b"/>
                      <a:r>
                        <a:rPr lang="en-US" sz="1100" b="0" i="0" u="none" strike="noStrike" dirty="0">
                          <a:solidFill>
                            <a:srgbClr val="000000"/>
                          </a:solidFill>
                          <a:effectLst/>
                          <a:latin typeface="Alright Sans Regular"/>
                          <a:cs typeface="Alright Sans Regular"/>
                        </a:rPr>
                        <a:t>• Aging in barrels for PP wines will last 20 to 24 months, according to the wine style </a:t>
                      </a:r>
                      <a:r>
                        <a:rPr lang="en-US" sz="1100" b="0" i="0" u="none" strike="noStrike" dirty="0" smtClean="0">
                          <a:solidFill>
                            <a:srgbClr val="000000"/>
                          </a:solidFill>
                          <a:effectLst/>
                          <a:latin typeface="Alright Sans Regular"/>
                          <a:cs typeface="Alright Sans Regular"/>
                        </a:rPr>
                        <a:t>desired.</a:t>
                      </a:r>
                      <a:endParaRPr lang="en-US" sz="1100" b="0" i="0" u="none" strike="noStrike" dirty="0">
                        <a:solidFill>
                          <a:srgbClr val="000000"/>
                        </a:solidFill>
                        <a:effectLst/>
                        <a:latin typeface="Alright Sans Regular"/>
                        <a:cs typeface="Alright Sans Regular"/>
                      </a:endParaRPr>
                    </a:p>
                  </a:txBody>
                  <a:tcPr marL="12700" marR="12700" marT="12700" marB="0" anchor="b"/>
                </a:tc>
              </a:tr>
            </a:tbl>
          </a:graphicData>
        </a:graphic>
      </p:graphicFrame>
    </p:spTree>
    <p:extLst>
      <p:ext uri="{BB962C8B-B14F-4D97-AF65-F5344CB8AC3E}">
        <p14:creationId xmlns:p14="http://schemas.microsoft.com/office/powerpoint/2010/main" val="19943372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563399610"/>
              </p:ext>
            </p:extLst>
          </p:nvPr>
        </p:nvGraphicFramePr>
        <p:xfrm>
          <a:off x="539552" y="771550"/>
          <a:ext cx="8147050" cy="3332480"/>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100" b="1" i="0" u="none" strike="noStrike" dirty="0">
                          <a:solidFill>
                            <a:srgbClr val="000000"/>
                          </a:solidFill>
                          <a:effectLst/>
                          <a:latin typeface="Alright Sans Regular"/>
                          <a:cs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100" b="1" i="0" u="none" strike="noStrike" dirty="0">
                          <a:solidFill>
                            <a:srgbClr val="000000"/>
                          </a:solidFill>
                          <a:effectLst/>
                          <a:latin typeface="Alright Sans Regular"/>
                          <a:cs typeface="Alright Sans Regular"/>
                        </a:rPr>
                        <a:t>COMMERCIAL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 PLUS</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SUPER PREMIUM </a:t>
                      </a:r>
                    </a:p>
                  </a:txBody>
                  <a:tcPr marL="12700" marR="12700" marT="12700" marB="0" anchor="ctr"/>
                </a:tc>
                <a:tc>
                  <a:txBody>
                    <a:bodyPr/>
                    <a:lstStyle/>
                    <a:p>
                      <a:pPr algn="ctr" fontAlgn="ctr"/>
                      <a:r>
                        <a:rPr lang="en-US" sz="1100" b="1" i="0" u="none" strike="noStrike" dirty="0">
                          <a:solidFill>
                            <a:srgbClr val="000000"/>
                          </a:solidFill>
                          <a:effectLst/>
                          <a:latin typeface="Alright Sans Regular"/>
                          <a:cs typeface="Alright Sans Regular"/>
                        </a:rPr>
                        <a:t>BARREL FERMENTED </a:t>
                      </a:r>
                    </a:p>
                  </a:txBody>
                  <a:tcPr marL="12700" marR="12700" marT="12700" marB="0" anchor="ctr"/>
                </a:tc>
              </a:tr>
              <a:tr h="37084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chemeClr val="tx1"/>
                          </a:solidFill>
                          <a:effectLst/>
                          <a:latin typeface="Alright Sans Regular"/>
                          <a:cs typeface="Alright Sans Regular"/>
                        </a:rPr>
                        <a:t>AGING</a:t>
                      </a:r>
                      <a:r>
                        <a:rPr lang="en-US" sz="1100" b="1" i="0" u="none" strike="noStrike" baseline="0" dirty="0" smtClean="0">
                          <a:solidFill>
                            <a:schemeClr val="tx1"/>
                          </a:solidFill>
                          <a:effectLst/>
                          <a:latin typeface="Alright Sans Regular"/>
                          <a:cs typeface="Alright Sans Regular"/>
                        </a:rPr>
                        <a:t> </a:t>
                      </a:r>
                      <a:r>
                        <a:rPr lang="en-US" sz="1100" b="1" i="0" u="none" strike="noStrike" dirty="0" smtClean="0">
                          <a:solidFill>
                            <a:schemeClr val="tx1"/>
                          </a:solidFill>
                          <a:effectLst/>
                          <a:latin typeface="Alright Sans Regular"/>
                          <a:cs typeface="Alright Sans Regular"/>
                        </a:rPr>
                        <a:t>&amp; BLENDING</a:t>
                      </a:r>
                    </a:p>
                    <a:p>
                      <a:pPr algn="l" fontAlgn="b"/>
                      <a:endParaRPr lang="en-US" sz="1100" b="1" i="0" u="none" strike="noStrike" dirty="0">
                        <a:solidFill>
                          <a:schemeClr val="tx1"/>
                        </a:solidFill>
                        <a:effectLst/>
                        <a:latin typeface="Alright Sans Regular"/>
                        <a:cs typeface="Alright Sans Regular"/>
                      </a:endParaRPr>
                    </a:p>
                  </a:txBody>
                  <a:tcPr marL="12700" marR="12700" marT="12700" marB="0" anchor="b"/>
                </a:tc>
                <a:tc>
                  <a:txBody>
                    <a:bodyPr/>
                    <a:lstStyle/>
                    <a:p>
                      <a:pPr algn="l" fontAlgn="b"/>
                      <a:r>
                        <a:rPr lang="en-US" sz="1100" b="1" i="0" u="none" strike="noStrike" dirty="0" smtClean="0">
                          <a:solidFill>
                            <a:schemeClr val="tx1"/>
                          </a:solidFill>
                          <a:effectLst/>
                          <a:latin typeface="Alright Sans Regular"/>
                          <a:cs typeface="Alright Sans Regular"/>
                        </a:rPr>
                        <a:t>AGING</a:t>
                      </a:r>
                      <a:r>
                        <a:rPr lang="en-US" sz="1100" b="1" i="0" u="none" strike="noStrike" baseline="0" dirty="0" smtClean="0">
                          <a:solidFill>
                            <a:schemeClr val="tx1"/>
                          </a:solidFill>
                          <a:effectLst/>
                          <a:latin typeface="Alright Sans Regular"/>
                          <a:cs typeface="Alright Sans Regular"/>
                        </a:rPr>
                        <a:t> </a:t>
                      </a:r>
                      <a:r>
                        <a:rPr lang="en-US" sz="1100" b="1" i="0" u="none" strike="noStrike" dirty="0" smtClean="0">
                          <a:solidFill>
                            <a:schemeClr val="tx1"/>
                          </a:solidFill>
                          <a:effectLst/>
                          <a:latin typeface="Alright Sans Regular"/>
                          <a:cs typeface="Alright Sans Regular"/>
                        </a:rPr>
                        <a:t>&amp; BLENDING</a:t>
                      </a:r>
                      <a:endParaRPr lang="en-US" sz="1100" b="1" i="0" u="none" strike="noStrike" dirty="0">
                        <a:solidFill>
                          <a:schemeClr val="tx1"/>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chemeClr val="tx1"/>
                          </a:solidFill>
                          <a:effectLst/>
                          <a:latin typeface="Alright Sans Regular"/>
                          <a:cs typeface="Alright Sans Regular"/>
                        </a:rPr>
                        <a:t>AGING</a:t>
                      </a:r>
                      <a:r>
                        <a:rPr lang="en-US" sz="1100" b="1" i="0" u="none" strike="noStrike" baseline="0" dirty="0" smtClean="0">
                          <a:solidFill>
                            <a:schemeClr val="tx1"/>
                          </a:solidFill>
                          <a:effectLst/>
                          <a:latin typeface="Alright Sans Regular"/>
                          <a:cs typeface="Alright Sans Regular"/>
                        </a:rPr>
                        <a:t> </a:t>
                      </a:r>
                      <a:r>
                        <a:rPr lang="en-US" sz="1100" b="1" i="0" u="none" strike="noStrike" dirty="0" smtClean="0">
                          <a:solidFill>
                            <a:schemeClr val="tx1"/>
                          </a:solidFill>
                          <a:effectLst/>
                          <a:latin typeface="Alright Sans Regular"/>
                          <a:cs typeface="Alright Sans Regular"/>
                        </a:rPr>
                        <a:t>&amp; BLENDING</a:t>
                      </a:r>
                    </a:p>
                    <a:p>
                      <a:pPr algn="l" fontAlgn="b"/>
                      <a:endParaRPr lang="en-US" sz="1100" b="1" i="0" u="none" strike="noStrike" dirty="0">
                        <a:solidFill>
                          <a:schemeClr val="tx1"/>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chemeClr val="tx1"/>
                          </a:solidFill>
                          <a:effectLst/>
                          <a:latin typeface="Alright Sans Regular"/>
                          <a:cs typeface="Alright Sans Regular"/>
                        </a:rPr>
                        <a:t>AGING</a:t>
                      </a:r>
                      <a:r>
                        <a:rPr lang="en-US" sz="1100" b="1" i="0" u="none" strike="noStrike" baseline="0" dirty="0" smtClean="0">
                          <a:solidFill>
                            <a:schemeClr val="tx1"/>
                          </a:solidFill>
                          <a:effectLst/>
                          <a:latin typeface="Alright Sans Regular"/>
                          <a:cs typeface="Alright Sans Regular"/>
                        </a:rPr>
                        <a:t> </a:t>
                      </a:r>
                      <a:r>
                        <a:rPr lang="en-US" sz="1100" b="1" i="0" u="none" strike="noStrike" dirty="0" smtClean="0">
                          <a:solidFill>
                            <a:schemeClr val="tx1"/>
                          </a:solidFill>
                          <a:effectLst/>
                          <a:latin typeface="Alright Sans Regular"/>
                          <a:cs typeface="Alright Sans Regular"/>
                        </a:rPr>
                        <a:t>&amp; BLENDING</a:t>
                      </a:r>
                    </a:p>
                    <a:p>
                      <a:pPr algn="l" fontAlgn="b"/>
                      <a:endParaRPr lang="en-US" sz="1100" b="1" i="0" u="none" strike="noStrike" dirty="0">
                        <a:solidFill>
                          <a:schemeClr val="tx1"/>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chemeClr val="tx1"/>
                          </a:solidFill>
                          <a:effectLst/>
                          <a:latin typeface="Alright Sans Regular"/>
                          <a:cs typeface="Alright Sans Regular"/>
                        </a:rPr>
                        <a:t>AGING</a:t>
                      </a:r>
                      <a:r>
                        <a:rPr lang="en-US" sz="1100" b="1" i="0" u="none" strike="noStrike" baseline="0" dirty="0" smtClean="0">
                          <a:solidFill>
                            <a:schemeClr val="tx1"/>
                          </a:solidFill>
                          <a:effectLst/>
                          <a:latin typeface="Alright Sans Regular"/>
                          <a:cs typeface="Alright Sans Regular"/>
                        </a:rPr>
                        <a:t> </a:t>
                      </a:r>
                      <a:r>
                        <a:rPr lang="en-US" sz="1100" b="1" i="0" u="none" strike="noStrike" dirty="0" smtClean="0">
                          <a:solidFill>
                            <a:schemeClr val="tx1"/>
                          </a:solidFill>
                          <a:effectLst/>
                          <a:latin typeface="Alright Sans Regular"/>
                          <a:cs typeface="Alright Sans Regular"/>
                        </a:rPr>
                        <a:t>&amp; BLENDING</a:t>
                      </a:r>
                    </a:p>
                    <a:p>
                      <a:pPr algn="l" fontAlgn="b"/>
                      <a:endParaRPr lang="en-US" sz="1100" b="1" i="0" u="none" strike="noStrike" dirty="0">
                        <a:solidFill>
                          <a:schemeClr val="tx1"/>
                        </a:solidFill>
                        <a:effectLst/>
                        <a:latin typeface="Alright Sans Regular"/>
                        <a:cs typeface="Alright Sans Regular"/>
                      </a:endParaRPr>
                    </a:p>
                  </a:txBody>
                  <a:tcPr marL="12700" marR="12700" marT="12700" marB="0" anchor="b"/>
                </a:tc>
              </a:tr>
              <a:tr h="370840">
                <a:tc>
                  <a:txBody>
                    <a:bodyPr/>
                    <a:lstStyle/>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c>
                  <a:txBody>
                    <a:bodyPr/>
                    <a:lstStyle/>
                    <a:p>
                      <a:pPr algn="l" fontAlgn="b"/>
                      <a:endParaRPr lang="en-US" sz="1200" b="0" i="0" u="none" strike="noStrike">
                        <a:solidFill>
                          <a:srgbClr val="000000"/>
                        </a:solidFill>
                        <a:effectLst/>
                        <a:latin typeface="Alright Sans Regular"/>
                        <a:cs typeface="Alright Sans Regular"/>
                      </a:endParaRP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3 - 4 rackings will be carried out  along the aging in oak</a:t>
                      </a: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3 - 4 rackings will be carried out  along the aging in oak</a:t>
                      </a:r>
                    </a:p>
                  </a:txBody>
                  <a:tcPr marL="12700" marR="12700" marT="12700" marB="0" anchor="b"/>
                </a:tc>
                <a:tc>
                  <a:txBody>
                    <a:bodyPr/>
                    <a:lstStyle/>
                    <a:p>
                      <a:pPr algn="l" fontAlgn="b"/>
                      <a:r>
                        <a:rPr lang="en-US" sz="1200" b="0" i="0" u="none" strike="noStrike">
                          <a:solidFill>
                            <a:srgbClr val="000000"/>
                          </a:solidFill>
                          <a:effectLst/>
                          <a:latin typeface="Alright Sans Regular"/>
                          <a:cs typeface="Alright Sans Regular"/>
                        </a:rPr>
                        <a:t>• 3 - 4 rackings will be carried out  along the aging in oak</a:t>
                      </a:r>
                    </a:p>
                  </a:txBody>
                  <a:tcPr marL="12700" marR="12700" marT="12700" marB="0" anchor="b"/>
                </a:tc>
              </a:tr>
              <a:tr h="370840">
                <a:tc>
                  <a:txBody>
                    <a:bodyPr/>
                    <a:lstStyle/>
                    <a:p>
                      <a:pPr algn="l" fontAlgn="b"/>
                      <a:r>
                        <a:rPr lang="en-US" sz="1200" b="0" i="0" u="none" strike="noStrike" dirty="0">
                          <a:solidFill>
                            <a:srgbClr val="000000"/>
                          </a:solidFill>
                          <a:effectLst/>
                          <a:latin typeface="Alright Sans Regular"/>
                          <a:cs typeface="Alright Sans Regular"/>
                        </a:rPr>
                        <a:t>• One blending session with The Vines winemaking team is available for each client. </a:t>
                      </a:r>
                      <a:r>
                        <a:rPr lang="en-US" sz="1200" b="0" i="0" u="none" strike="noStrike" dirty="0" smtClean="0">
                          <a:solidFill>
                            <a:srgbClr val="000000"/>
                          </a:solidFill>
                          <a:effectLst/>
                          <a:latin typeface="Alright Sans Regular"/>
                          <a:cs typeface="Alright Sans Regular"/>
                        </a:rPr>
                        <a:t>Blending </a:t>
                      </a:r>
                      <a:r>
                        <a:rPr lang="en-US" sz="1200" b="0" i="0" u="none" strike="noStrike" dirty="0">
                          <a:solidFill>
                            <a:srgbClr val="000000"/>
                          </a:solidFill>
                          <a:effectLst/>
                          <a:latin typeface="Alright Sans Regular"/>
                          <a:cs typeface="Alright Sans Regular"/>
                        </a:rPr>
                        <a:t>sessions are available from September to </a:t>
                      </a:r>
                      <a:r>
                        <a:rPr lang="en-US" sz="1200" b="0" i="0" u="none" strike="noStrike" dirty="0" smtClean="0">
                          <a:solidFill>
                            <a:srgbClr val="000000"/>
                          </a:solidFill>
                          <a:effectLst/>
                          <a:latin typeface="Alright Sans Regular"/>
                          <a:cs typeface="Alright Sans Regular"/>
                        </a:rPr>
                        <a:t>February </a:t>
                      </a:r>
                      <a:r>
                        <a:rPr lang="en-US" sz="1200" b="0" i="0" u="none" strike="noStrike" dirty="0">
                          <a:solidFill>
                            <a:srgbClr val="000000"/>
                          </a:solidFill>
                          <a:effectLst/>
                          <a:latin typeface="Alright Sans Regular"/>
                          <a:cs typeface="Alright Sans Regular"/>
                        </a:rPr>
                        <a:t>of the same year of harvest.</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One blending session with The Vines winemaking team is available for each client. </a:t>
                      </a:r>
                      <a:r>
                        <a:rPr lang="en-US" sz="1200" b="0" i="0" u="none" strike="noStrike" dirty="0" smtClean="0">
                          <a:solidFill>
                            <a:srgbClr val="000000"/>
                          </a:solidFill>
                          <a:effectLst/>
                          <a:latin typeface="Alright Sans Regular"/>
                          <a:cs typeface="Alright Sans Regular"/>
                        </a:rPr>
                        <a:t>Blending </a:t>
                      </a:r>
                      <a:r>
                        <a:rPr lang="en-US" sz="1200" b="0" i="0" u="none" strike="noStrike" dirty="0">
                          <a:solidFill>
                            <a:srgbClr val="000000"/>
                          </a:solidFill>
                          <a:effectLst/>
                          <a:latin typeface="Alright Sans Regular"/>
                          <a:cs typeface="Alright Sans Regular"/>
                        </a:rPr>
                        <a:t>sessions are available from September to </a:t>
                      </a:r>
                      <a:r>
                        <a:rPr lang="en-US" sz="1200" b="0" i="0" u="none" strike="noStrike" dirty="0" smtClean="0">
                          <a:solidFill>
                            <a:srgbClr val="000000"/>
                          </a:solidFill>
                          <a:effectLst/>
                          <a:latin typeface="Alright Sans Regular"/>
                          <a:cs typeface="Alright Sans Regular"/>
                        </a:rPr>
                        <a:t>February </a:t>
                      </a:r>
                      <a:r>
                        <a:rPr lang="en-US" sz="1200" b="0" i="0" u="none" strike="noStrike" dirty="0">
                          <a:solidFill>
                            <a:srgbClr val="000000"/>
                          </a:solidFill>
                          <a:effectLst/>
                          <a:latin typeface="Alright Sans Regular"/>
                          <a:cs typeface="Alright Sans Regular"/>
                        </a:rPr>
                        <a:t>of the same year of harvest.</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One blending session with The Vines winemaking team is available for each client. </a:t>
                      </a:r>
                      <a:r>
                        <a:rPr lang="en-US" sz="1200" b="0" i="0" u="none" strike="noStrike" dirty="0" smtClean="0">
                          <a:solidFill>
                            <a:srgbClr val="000000"/>
                          </a:solidFill>
                          <a:effectLst/>
                          <a:latin typeface="Alright Sans Regular"/>
                          <a:cs typeface="Alright Sans Regular"/>
                        </a:rPr>
                        <a:t>Blending </a:t>
                      </a:r>
                      <a:r>
                        <a:rPr lang="en-US" sz="1200" b="0" i="0" u="none" strike="noStrike" dirty="0">
                          <a:solidFill>
                            <a:srgbClr val="000000"/>
                          </a:solidFill>
                          <a:effectLst/>
                          <a:latin typeface="Alright Sans Regular"/>
                          <a:cs typeface="Alright Sans Regular"/>
                        </a:rPr>
                        <a:t>sessions are available from September to </a:t>
                      </a:r>
                      <a:r>
                        <a:rPr lang="en-US" sz="1200" b="0" i="0" u="none" strike="noStrike" dirty="0" smtClean="0">
                          <a:solidFill>
                            <a:srgbClr val="000000"/>
                          </a:solidFill>
                          <a:effectLst/>
                          <a:latin typeface="Alright Sans Regular"/>
                          <a:cs typeface="Alright Sans Regular"/>
                        </a:rPr>
                        <a:t>February </a:t>
                      </a:r>
                      <a:r>
                        <a:rPr lang="en-US" sz="1200" b="0" i="0" u="none" strike="noStrike" dirty="0">
                          <a:solidFill>
                            <a:srgbClr val="000000"/>
                          </a:solidFill>
                          <a:effectLst/>
                          <a:latin typeface="Alright Sans Regular"/>
                          <a:cs typeface="Alright Sans Regular"/>
                        </a:rPr>
                        <a:t>of the same year of harvest.</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One blending session with The Vines winemaking team is available for each client. </a:t>
                      </a:r>
                      <a:r>
                        <a:rPr lang="en-US" sz="1200" b="0" i="0" u="none" strike="noStrike" dirty="0" smtClean="0">
                          <a:solidFill>
                            <a:srgbClr val="000000"/>
                          </a:solidFill>
                          <a:effectLst/>
                          <a:latin typeface="Alright Sans Regular"/>
                          <a:cs typeface="Alright Sans Regular"/>
                        </a:rPr>
                        <a:t>Blending </a:t>
                      </a:r>
                      <a:r>
                        <a:rPr lang="en-US" sz="1200" b="0" i="0" u="none" strike="noStrike" dirty="0">
                          <a:solidFill>
                            <a:srgbClr val="000000"/>
                          </a:solidFill>
                          <a:effectLst/>
                          <a:latin typeface="Alright Sans Regular"/>
                          <a:cs typeface="Alright Sans Regular"/>
                        </a:rPr>
                        <a:t>sessions are available from September to </a:t>
                      </a:r>
                      <a:r>
                        <a:rPr lang="en-US" sz="1200" b="0" i="0" u="none" strike="noStrike" dirty="0" smtClean="0">
                          <a:solidFill>
                            <a:srgbClr val="000000"/>
                          </a:solidFill>
                          <a:effectLst/>
                          <a:latin typeface="Alright Sans Regular"/>
                          <a:cs typeface="Alright Sans Regular"/>
                        </a:rPr>
                        <a:t>February </a:t>
                      </a:r>
                      <a:r>
                        <a:rPr lang="en-US" sz="1200" b="0" i="0" u="none" strike="noStrike" dirty="0">
                          <a:solidFill>
                            <a:srgbClr val="000000"/>
                          </a:solidFill>
                          <a:effectLst/>
                          <a:latin typeface="Alright Sans Regular"/>
                          <a:cs typeface="Alright Sans Regular"/>
                        </a:rPr>
                        <a:t>of the same year of harvest.</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One blending session with The Vines winemaking team is available for each client. </a:t>
                      </a:r>
                      <a:r>
                        <a:rPr lang="en-US" sz="1200" b="0" i="0" u="none" strike="noStrike" dirty="0" smtClean="0">
                          <a:solidFill>
                            <a:srgbClr val="000000"/>
                          </a:solidFill>
                          <a:effectLst/>
                          <a:latin typeface="Alright Sans Regular"/>
                          <a:cs typeface="Alright Sans Regular"/>
                        </a:rPr>
                        <a:t>Blending </a:t>
                      </a:r>
                      <a:r>
                        <a:rPr lang="en-US" sz="1200" b="0" i="0" u="none" strike="noStrike" dirty="0">
                          <a:solidFill>
                            <a:srgbClr val="000000"/>
                          </a:solidFill>
                          <a:effectLst/>
                          <a:latin typeface="Alright Sans Regular"/>
                          <a:cs typeface="Alright Sans Regular"/>
                        </a:rPr>
                        <a:t>sessions are available from September to </a:t>
                      </a:r>
                      <a:r>
                        <a:rPr lang="en-US" sz="1200" b="0" i="0" u="none" strike="noStrike" dirty="0" smtClean="0">
                          <a:solidFill>
                            <a:srgbClr val="000000"/>
                          </a:solidFill>
                          <a:effectLst/>
                          <a:latin typeface="Alright Sans Regular"/>
                          <a:cs typeface="Alright Sans Regular"/>
                        </a:rPr>
                        <a:t>February </a:t>
                      </a:r>
                      <a:r>
                        <a:rPr lang="en-US" sz="1200" b="0" i="0" u="none" strike="noStrike" dirty="0">
                          <a:solidFill>
                            <a:srgbClr val="000000"/>
                          </a:solidFill>
                          <a:effectLst/>
                          <a:latin typeface="Alright Sans Regular"/>
                          <a:cs typeface="Alright Sans Regular"/>
                        </a:rPr>
                        <a:t>of the same year of harvest.</a:t>
                      </a:r>
                    </a:p>
                  </a:txBody>
                  <a:tcPr marL="12700" marR="12700" marT="12700" marB="0" anchor="b"/>
                </a:tc>
              </a:tr>
            </a:tbl>
          </a:graphicData>
        </a:graphic>
      </p:graphicFrame>
    </p:spTree>
    <p:extLst>
      <p:ext uri="{BB962C8B-B14F-4D97-AF65-F5344CB8AC3E}">
        <p14:creationId xmlns:p14="http://schemas.microsoft.com/office/powerpoint/2010/main" val="12939812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5298" y="0"/>
            <a:ext cx="9149297" cy="5260305"/>
          </a:xfrm>
          <a:prstGeom prst="rect">
            <a:avLst/>
          </a:prstGeom>
        </p:spPr>
      </p:pic>
      <p:sp>
        <p:nvSpPr>
          <p:cNvPr id="5" name="4 CuadroTexto"/>
          <p:cNvSpPr txBox="1"/>
          <p:nvPr/>
        </p:nvSpPr>
        <p:spPr>
          <a:xfrm>
            <a:off x="4067944" y="4355254"/>
            <a:ext cx="4968552" cy="646331"/>
          </a:xfrm>
          <a:prstGeom prst="rect">
            <a:avLst/>
          </a:prstGeom>
          <a:noFill/>
        </p:spPr>
        <p:txBody>
          <a:bodyPr wrap="square" rtlCol="0">
            <a:spAutoFit/>
          </a:bodyPr>
          <a:lstStyle/>
          <a:p>
            <a:r>
              <a:rPr lang="es-AR" dirty="0">
                <a:solidFill>
                  <a:schemeClr val="bg1"/>
                </a:solidFill>
                <a:latin typeface="Alright Sans Medium" pitchFamily="50" charset="0"/>
              </a:rPr>
              <a:t>SEPTEMBER 10 - 13th , </a:t>
            </a:r>
            <a:r>
              <a:rPr lang="es-AR" dirty="0" smtClean="0">
                <a:solidFill>
                  <a:schemeClr val="bg1"/>
                </a:solidFill>
                <a:latin typeface="Alright Sans Medium" pitchFamily="50" charset="0"/>
              </a:rPr>
              <a:t>2014</a:t>
            </a:r>
          </a:p>
          <a:p>
            <a:r>
              <a:rPr lang="es-AR" dirty="0" smtClean="0">
                <a:solidFill>
                  <a:schemeClr val="bg1"/>
                </a:solidFill>
                <a:latin typeface="Alright Sans Regular" pitchFamily="50" charset="0"/>
                <a:cs typeface="Alright Sans Medium"/>
              </a:rPr>
              <a:t>Private Vineyards </a:t>
            </a:r>
            <a:r>
              <a:rPr lang="es-AR" dirty="0">
                <a:solidFill>
                  <a:schemeClr val="bg1"/>
                </a:solidFill>
                <a:latin typeface="Alright Sans Regular" pitchFamily="50" charset="0"/>
                <a:cs typeface="Alright Sans Medium"/>
              </a:rPr>
              <a:t>O</a:t>
            </a:r>
            <a:r>
              <a:rPr lang="es-AR" dirty="0" smtClean="0">
                <a:solidFill>
                  <a:schemeClr val="bg1"/>
                </a:solidFill>
                <a:latin typeface="Alright Sans Regular" pitchFamily="50" charset="0"/>
                <a:cs typeface="Alright Sans Medium"/>
              </a:rPr>
              <a:t>wners’ Conference</a:t>
            </a:r>
            <a:endParaRPr lang="en-US" dirty="0">
              <a:solidFill>
                <a:schemeClr val="bg1"/>
              </a:solidFill>
              <a:latin typeface="Alright Sans Regular" pitchFamily="50" charset="0"/>
              <a:cs typeface="Alright Sans Medium"/>
            </a:endParaRPr>
          </a:p>
        </p:txBody>
      </p:sp>
    </p:spTree>
    <p:extLst>
      <p:ext uri="{BB962C8B-B14F-4D97-AF65-F5344CB8AC3E}">
        <p14:creationId xmlns:p14="http://schemas.microsoft.com/office/powerpoint/2010/main" val="922670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885426389"/>
              </p:ext>
            </p:extLst>
          </p:nvPr>
        </p:nvGraphicFramePr>
        <p:xfrm>
          <a:off x="539552" y="843558"/>
          <a:ext cx="8147050" cy="3149600"/>
        </p:xfrm>
        <a:graphic>
          <a:graphicData uri="http://schemas.openxmlformats.org/drawingml/2006/table">
            <a:tbl>
              <a:tblPr firstRow="1" bandRow="1">
                <a:tableStyleId>{5C22544A-7EE6-4342-B048-85BDC9FD1C3A}</a:tableStyleId>
              </a:tblPr>
              <a:tblGrid>
                <a:gridCol w="1629410"/>
                <a:gridCol w="1629410"/>
                <a:gridCol w="1629410"/>
                <a:gridCol w="1629410"/>
                <a:gridCol w="1629410"/>
              </a:tblGrid>
              <a:tr h="370840">
                <a:tc gridSpan="5">
                  <a:txBody>
                    <a:bodyPr/>
                    <a:lstStyle/>
                    <a:p>
                      <a:pPr algn="ctr" fontAlgn="ctr"/>
                      <a:r>
                        <a:rPr lang="en-US" sz="1100" b="1" i="0" u="none" strike="noStrike" dirty="0">
                          <a:solidFill>
                            <a:srgbClr val="000000"/>
                          </a:solidFill>
                          <a:effectLst/>
                          <a:latin typeface="Alright Sans Regular"/>
                          <a:cs typeface="Alright Sans Regular"/>
                        </a:rPr>
                        <a:t>RED  WINES</a:t>
                      </a:r>
                    </a:p>
                  </a:txBody>
                  <a:tcPr marL="12700" marR="12700" marT="1270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fontAlgn="ctr"/>
                      <a:r>
                        <a:rPr lang="en-US" sz="1100" b="1" i="0" u="none" strike="noStrike" dirty="0">
                          <a:solidFill>
                            <a:srgbClr val="000000"/>
                          </a:solidFill>
                          <a:effectLst/>
                          <a:latin typeface="Alright Sans Regular"/>
                          <a:cs typeface="Alright Sans Regular"/>
                        </a:rPr>
                        <a:t>COMMERCIAL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 PREMIUM PLUS</a:t>
                      </a:r>
                    </a:p>
                  </a:txBody>
                  <a:tcPr marL="12700" marR="12700" marT="12700" marB="0" anchor="ctr"/>
                </a:tc>
                <a:tc>
                  <a:txBody>
                    <a:bodyPr/>
                    <a:lstStyle/>
                    <a:p>
                      <a:pPr algn="ctr" fontAlgn="ctr"/>
                      <a:r>
                        <a:rPr lang="en-US" sz="1100" b="1" i="0" u="none" strike="noStrike">
                          <a:solidFill>
                            <a:srgbClr val="000000"/>
                          </a:solidFill>
                          <a:effectLst/>
                          <a:latin typeface="Alright Sans Regular"/>
                          <a:cs typeface="Alright Sans Regular"/>
                        </a:rPr>
                        <a:t>SUPER PREMIUM </a:t>
                      </a:r>
                    </a:p>
                  </a:txBody>
                  <a:tcPr marL="12700" marR="12700" marT="12700" marB="0" anchor="ctr"/>
                </a:tc>
                <a:tc>
                  <a:txBody>
                    <a:bodyPr/>
                    <a:lstStyle/>
                    <a:p>
                      <a:pPr algn="ctr" fontAlgn="ctr"/>
                      <a:r>
                        <a:rPr lang="en-US" sz="1100" b="1" i="0" u="none" strike="noStrike" dirty="0">
                          <a:solidFill>
                            <a:srgbClr val="000000"/>
                          </a:solidFill>
                          <a:effectLst/>
                          <a:latin typeface="Alright Sans Regular"/>
                          <a:cs typeface="Alright Sans Regular"/>
                        </a:rPr>
                        <a:t>BARREL FERMENTED </a:t>
                      </a:r>
                    </a:p>
                  </a:txBody>
                  <a:tcPr marL="12700" marR="12700" marT="12700" marB="0" anchor="ctr"/>
                </a:tc>
              </a:tr>
              <a:tr h="370840">
                <a:tc>
                  <a:txBody>
                    <a:bodyPr/>
                    <a:lstStyle/>
                    <a:p>
                      <a:pPr algn="l" fontAlgn="b"/>
                      <a:r>
                        <a:rPr lang="en-US" sz="1200" b="1" i="0" u="none" strike="noStrike" dirty="0">
                          <a:solidFill>
                            <a:srgbClr val="000000"/>
                          </a:solidFill>
                          <a:effectLst/>
                          <a:latin typeface="Alright Sans Regular"/>
                          <a:cs typeface="Alright Sans Regular"/>
                        </a:rPr>
                        <a:t>BOTTLE AGING</a:t>
                      </a:r>
                    </a:p>
                  </a:txBody>
                  <a:tcPr marL="12700" marR="12700" marT="12700" marB="0" anchor="b"/>
                </a:tc>
                <a:tc>
                  <a:txBody>
                    <a:bodyPr/>
                    <a:lstStyle/>
                    <a:p>
                      <a:pPr algn="l" fontAlgn="b"/>
                      <a:r>
                        <a:rPr lang="en-US" sz="1200" b="1" i="0" u="none" strike="noStrike">
                          <a:solidFill>
                            <a:srgbClr val="000000"/>
                          </a:solidFill>
                          <a:effectLst/>
                          <a:latin typeface="Alright Sans Regular"/>
                          <a:cs typeface="Alright Sans Regular"/>
                        </a:rPr>
                        <a:t>BOTTLE AGING</a:t>
                      </a:r>
                    </a:p>
                  </a:txBody>
                  <a:tcPr marL="12700" marR="12700" marT="12700" marB="0" anchor="b"/>
                </a:tc>
                <a:tc>
                  <a:txBody>
                    <a:bodyPr/>
                    <a:lstStyle/>
                    <a:p>
                      <a:pPr algn="l" fontAlgn="b"/>
                      <a:r>
                        <a:rPr lang="en-US" sz="1200" b="1" i="0" u="none" strike="noStrike">
                          <a:solidFill>
                            <a:srgbClr val="000000"/>
                          </a:solidFill>
                          <a:effectLst/>
                          <a:latin typeface="Alright Sans Regular"/>
                          <a:cs typeface="Alright Sans Regular"/>
                        </a:rPr>
                        <a:t>BOTTLE AGING</a:t>
                      </a:r>
                    </a:p>
                  </a:txBody>
                  <a:tcPr marL="12700" marR="12700" marT="12700" marB="0" anchor="b"/>
                </a:tc>
                <a:tc>
                  <a:txBody>
                    <a:bodyPr/>
                    <a:lstStyle/>
                    <a:p>
                      <a:pPr algn="l" fontAlgn="b"/>
                      <a:r>
                        <a:rPr lang="en-US" sz="1200" b="1" i="0" u="none" strike="noStrike">
                          <a:solidFill>
                            <a:srgbClr val="000000"/>
                          </a:solidFill>
                          <a:effectLst/>
                          <a:latin typeface="Alright Sans Regular"/>
                          <a:cs typeface="Alright Sans Regular"/>
                        </a:rPr>
                        <a:t>BOTTLE AGING</a:t>
                      </a:r>
                    </a:p>
                  </a:txBody>
                  <a:tcPr marL="12700" marR="12700" marT="12700" marB="0" anchor="b"/>
                </a:tc>
                <a:tc>
                  <a:txBody>
                    <a:bodyPr/>
                    <a:lstStyle/>
                    <a:p>
                      <a:pPr algn="l" fontAlgn="b"/>
                      <a:r>
                        <a:rPr lang="en-US" sz="1200" b="1" i="0" u="none" strike="noStrike">
                          <a:solidFill>
                            <a:srgbClr val="000000"/>
                          </a:solidFill>
                          <a:effectLst/>
                          <a:latin typeface="Alright Sans Regular"/>
                          <a:cs typeface="Alright Sans Regular"/>
                        </a:rPr>
                        <a:t>BOTTLE AGING</a:t>
                      </a:r>
                    </a:p>
                  </a:txBody>
                  <a:tcPr marL="12700" marR="12700" marT="12700" marB="0" anchor="b"/>
                </a:tc>
              </a:tr>
              <a:tr h="370840">
                <a:tc>
                  <a:txBody>
                    <a:bodyPr/>
                    <a:lstStyle/>
                    <a:p>
                      <a:pPr algn="l" fontAlgn="b"/>
                      <a:r>
                        <a:rPr lang="en-US" sz="1200" b="0" i="0" u="none" strike="noStrike" dirty="0">
                          <a:solidFill>
                            <a:srgbClr val="000000"/>
                          </a:solidFill>
                          <a:effectLst/>
                          <a:latin typeface="Alright Sans Regular"/>
                          <a:cs typeface="Alright Sans Regular"/>
                        </a:rPr>
                        <a:t>• Up to three months  included.  Extra bottle aging is subject to </a:t>
                      </a:r>
                      <a:r>
                        <a:rPr lang="en-US" sz="1200" b="0" i="0" u="none" strike="noStrike" dirty="0" smtClean="0">
                          <a:solidFill>
                            <a:srgbClr val="000000"/>
                          </a:solidFill>
                          <a:effectLst/>
                          <a:latin typeface="Alright Sans Regular"/>
                          <a:cs typeface="Alright Sans Regular"/>
                        </a:rPr>
                        <a:t>additional </a:t>
                      </a:r>
                      <a:r>
                        <a:rPr lang="en-US" sz="1200" b="0" i="0" u="none" strike="noStrike" dirty="0">
                          <a:solidFill>
                            <a:srgbClr val="000000"/>
                          </a:solidFill>
                          <a:effectLst/>
                          <a:latin typeface="Alright Sans Regular"/>
                          <a:cs typeface="Alright Sans Regular"/>
                        </a:rPr>
                        <a:t>charges.</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Up to three months  included.  Extra bottle aging is subject to </a:t>
                      </a:r>
                      <a:r>
                        <a:rPr lang="en-US" sz="1200" b="0" i="0" u="none" strike="noStrike" dirty="0" smtClean="0">
                          <a:solidFill>
                            <a:srgbClr val="000000"/>
                          </a:solidFill>
                          <a:effectLst/>
                          <a:latin typeface="Alright Sans Regular"/>
                          <a:cs typeface="Alright Sans Regular"/>
                        </a:rPr>
                        <a:t>additional </a:t>
                      </a:r>
                      <a:r>
                        <a:rPr lang="en-US" sz="1200" b="0" i="0" u="none" strike="noStrike" dirty="0">
                          <a:solidFill>
                            <a:srgbClr val="000000"/>
                          </a:solidFill>
                          <a:effectLst/>
                          <a:latin typeface="Alright Sans Regular"/>
                          <a:cs typeface="Alright Sans Regular"/>
                        </a:rPr>
                        <a:t>charges.</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Up to six months  included.  Extra bottle aging is subject to </a:t>
                      </a:r>
                      <a:r>
                        <a:rPr lang="en-US" sz="1200" b="0" i="0" u="none" strike="noStrike" dirty="0" smtClean="0">
                          <a:solidFill>
                            <a:srgbClr val="000000"/>
                          </a:solidFill>
                          <a:effectLst/>
                          <a:latin typeface="Alright Sans Regular"/>
                          <a:cs typeface="Alright Sans Regular"/>
                        </a:rPr>
                        <a:t>additional </a:t>
                      </a:r>
                      <a:r>
                        <a:rPr lang="en-US" sz="1200" b="0" i="0" u="none" strike="noStrike" dirty="0">
                          <a:solidFill>
                            <a:srgbClr val="000000"/>
                          </a:solidFill>
                          <a:effectLst/>
                          <a:latin typeface="Alright Sans Regular"/>
                          <a:cs typeface="Alright Sans Regular"/>
                        </a:rPr>
                        <a:t>charges.</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Up to six months  included.  Extra bottle aging is subject to </a:t>
                      </a:r>
                      <a:r>
                        <a:rPr lang="en-US" sz="1200" b="0" i="0" u="none" strike="noStrike" dirty="0" smtClean="0">
                          <a:solidFill>
                            <a:srgbClr val="000000"/>
                          </a:solidFill>
                          <a:effectLst/>
                          <a:latin typeface="Alright Sans Regular"/>
                          <a:cs typeface="Alright Sans Regular"/>
                        </a:rPr>
                        <a:t>additional </a:t>
                      </a:r>
                      <a:r>
                        <a:rPr lang="en-US" sz="1200" b="0" i="0" u="none" strike="noStrike" dirty="0">
                          <a:solidFill>
                            <a:srgbClr val="000000"/>
                          </a:solidFill>
                          <a:effectLst/>
                          <a:latin typeface="Alright Sans Regular"/>
                          <a:cs typeface="Alright Sans Regular"/>
                        </a:rPr>
                        <a:t>charges.</a:t>
                      </a:r>
                    </a:p>
                  </a:txBody>
                  <a:tcPr marL="12700" marR="12700" marT="12700" marB="0" anchor="b"/>
                </a:tc>
                <a:tc>
                  <a:txBody>
                    <a:bodyPr/>
                    <a:lstStyle/>
                    <a:p>
                      <a:pPr algn="l" fontAlgn="b"/>
                      <a:r>
                        <a:rPr lang="en-US" sz="1200" b="0" i="0" u="none" strike="noStrike" dirty="0">
                          <a:solidFill>
                            <a:srgbClr val="000000"/>
                          </a:solidFill>
                          <a:effectLst/>
                          <a:latin typeface="Alright Sans Regular"/>
                          <a:cs typeface="Alright Sans Regular"/>
                        </a:rPr>
                        <a:t>• Up to six months  included.  Extra bottle aging is subject to </a:t>
                      </a:r>
                      <a:r>
                        <a:rPr lang="en-US" sz="1200" b="0" i="0" u="none" strike="noStrike" dirty="0" smtClean="0">
                          <a:solidFill>
                            <a:srgbClr val="000000"/>
                          </a:solidFill>
                          <a:effectLst/>
                          <a:latin typeface="Alright Sans Regular"/>
                          <a:cs typeface="Alright Sans Regular"/>
                        </a:rPr>
                        <a:t>additional </a:t>
                      </a:r>
                      <a:r>
                        <a:rPr lang="en-US" sz="1200" b="0" i="0" u="none" strike="noStrike" dirty="0">
                          <a:solidFill>
                            <a:srgbClr val="000000"/>
                          </a:solidFill>
                          <a:effectLst/>
                          <a:latin typeface="Alright Sans Regular"/>
                          <a:cs typeface="Alright Sans Regular"/>
                        </a:rPr>
                        <a:t>charges.</a:t>
                      </a:r>
                    </a:p>
                  </a:txBody>
                  <a:tcPr marL="12700" marR="12700" marT="12700" marB="0" anchor="b"/>
                </a:tc>
              </a:tr>
              <a:tr h="37084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Analysis</a:t>
                      </a:r>
                      <a:r>
                        <a:rPr lang="en-US" sz="1200" b="0" i="0" u="none" strike="noStrike" baseline="0" dirty="0" smtClean="0">
                          <a:solidFill>
                            <a:srgbClr val="000000"/>
                          </a:solidFill>
                          <a:effectLst/>
                          <a:latin typeface="Alright Sans Regular"/>
                          <a:cs typeface="Alright Sans Regular"/>
                        </a:rPr>
                        <a:t> along the whole winemaking process are carried out following winemaking team criteria. </a:t>
                      </a:r>
                      <a:endParaRPr lang="en-US" sz="1200" b="0" i="0" u="none" strike="noStrike" dirty="0" smtClean="0">
                        <a:solidFill>
                          <a:srgbClr val="000000"/>
                        </a:solidFill>
                        <a:effectLst/>
                        <a:latin typeface="Alright Sans Regular"/>
                        <a:cs typeface="Alright Sans Regular"/>
                      </a:endParaRPr>
                    </a:p>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Analysis</a:t>
                      </a:r>
                      <a:r>
                        <a:rPr lang="en-US" sz="1200" b="0" i="0" u="none" strike="noStrike" baseline="0" dirty="0" smtClean="0">
                          <a:solidFill>
                            <a:srgbClr val="000000"/>
                          </a:solidFill>
                          <a:effectLst/>
                          <a:latin typeface="Alright Sans Regular"/>
                          <a:cs typeface="Alright Sans Regular"/>
                        </a:rPr>
                        <a:t> along the whole winemaking process are carried out following winemaking team criteria. </a:t>
                      </a:r>
                      <a:endParaRPr lang="en-US" sz="1200" b="0" i="0" u="none" strike="noStrike" dirty="0" smtClean="0">
                        <a:solidFill>
                          <a:srgbClr val="000000"/>
                        </a:solidFill>
                        <a:effectLst/>
                        <a:latin typeface="Alright Sans Regular"/>
                        <a:cs typeface="Alright Sans Regular"/>
                      </a:endParaRPr>
                    </a:p>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Analysis</a:t>
                      </a:r>
                      <a:r>
                        <a:rPr lang="en-US" sz="1200" b="0" i="0" u="none" strike="noStrike" baseline="0" dirty="0" smtClean="0">
                          <a:solidFill>
                            <a:srgbClr val="000000"/>
                          </a:solidFill>
                          <a:effectLst/>
                          <a:latin typeface="Alright Sans Regular"/>
                          <a:cs typeface="Alright Sans Regular"/>
                        </a:rPr>
                        <a:t> along the whole winemaking process are carried out following winemaking team criteria. </a:t>
                      </a:r>
                      <a:endParaRPr lang="en-US" sz="1200" b="0" i="0" u="none" strike="noStrike" dirty="0" smtClean="0">
                        <a:solidFill>
                          <a:srgbClr val="000000"/>
                        </a:solidFill>
                        <a:effectLst/>
                        <a:latin typeface="Alright Sans Regular"/>
                        <a:cs typeface="Alright Sans Regular"/>
                      </a:endParaRPr>
                    </a:p>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Analysis</a:t>
                      </a:r>
                      <a:r>
                        <a:rPr lang="en-US" sz="1200" b="0" i="0" u="none" strike="noStrike" baseline="0" dirty="0" smtClean="0">
                          <a:solidFill>
                            <a:srgbClr val="000000"/>
                          </a:solidFill>
                          <a:effectLst/>
                          <a:latin typeface="Alright Sans Regular"/>
                          <a:cs typeface="Alright Sans Regular"/>
                        </a:rPr>
                        <a:t> along the whole winemaking process are carried out following winemaking team criteria. </a:t>
                      </a:r>
                      <a:endParaRPr lang="en-US" sz="1200" b="0" i="0" u="none" strike="noStrike" dirty="0" smtClean="0">
                        <a:solidFill>
                          <a:srgbClr val="000000"/>
                        </a:solidFill>
                        <a:effectLst/>
                        <a:latin typeface="Alright Sans Regular"/>
                        <a:cs typeface="Alright Sans Regular"/>
                      </a:endParaRPr>
                    </a:p>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smtClean="0">
                          <a:solidFill>
                            <a:srgbClr val="000000"/>
                          </a:solidFill>
                          <a:effectLst/>
                          <a:latin typeface="Alright Sans Regular"/>
                          <a:cs typeface="Alright Sans Regular"/>
                        </a:rPr>
                        <a:t>Analysis</a:t>
                      </a:r>
                      <a:r>
                        <a:rPr lang="en-US" sz="1200" b="0" i="0" u="none" strike="noStrike" baseline="0" dirty="0" smtClean="0">
                          <a:solidFill>
                            <a:srgbClr val="000000"/>
                          </a:solidFill>
                          <a:effectLst/>
                          <a:latin typeface="Alright Sans Regular"/>
                          <a:cs typeface="Alright Sans Regular"/>
                        </a:rPr>
                        <a:t> along the whole winemaking process are carried out following winemaking team criteria. </a:t>
                      </a:r>
                      <a:endParaRPr lang="en-US" sz="1200" b="0" i="0" u="none" strike="noStrike" dirty="0" smtClean="0">
                        <a:solidFill>
                          <a:srgbClr val="000000"/>
                        </a:solidFill>
                        <a:effectLst/>
                        <a:latin typeface="Alright Sans Regular"/>
                        <a:cs typeface="Alright Sans Regular"/>
                      </a:endParaRPr>
                    </a:p>
                    <a:p>
                      <a:pPr algn="l" fontAlgn="b"/>
                      <a:endParaRPr lang="en-US" sz="1200" b="0" i="0" u="none" strike="noStrike" dirty="0">
                        <a:solidFill>
                          <a:srgbClr val="000000"/>
                        </a:solidFill>
                        <a:effectLst/>
                        <a:latin typeface="Alright Sans Regular"/>
                        <a:cs typeface="Alright Sans Regular"/>
                      </a:endParaRPr>
                    </a:p>
                  </a:txBody>
                  <a:tcPr marL="12700" marR="12700" marT="12700" marB="0" anchor="b"/>
                </a:tc>
              </a:tr>
            </a:tbl>
          </a:graphicData>
        </a:graphic>
      </p:graphicFrame>
    </p:spTree>
    <p:extLst>
      <p:ext uri="{BB962C8B-B14F-4D97-AF65-F5344CB8AC3E}">
        <p14:creationId xmlns:p14="http://schemas.microsoft.com/office/powerpoint/2010/main" val="35686580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6"/>
            <a:ext cx="8147248" cy="3456383"/>
          </a:xfrm>
        </p:spPr>
        <p:txBody>
          <a:bodyPr numCol="1">
            <a:normAutofit/>
          </a:bodyPr>
          <a:lstStyle/>
          <a:p>
            <a:pPr marL="0" indent="0" algn="ctr">
              <a:buNone/>
            </a:pPr>
            <a:r>
              <a:rPr lang="en-US" sz="1400" b="1" dirty="0" smtClean="0"/>
              <a:t>DRINKING CURVE</a:t>
            </a:r>
            <a:endParaRPr lang="en-US" sz="1400" b="1" dirty="0"/>
          </a:p>
          <a:p>
            <a:pPr marL="0" indent="0">
              <a:lnSpc>
                <a:spcPct val="120000"/>
              </a:lnSpc>
              <a:buFont typeface="Arial" panose="020B0604020202020204" pitchFamily="34" charset="0"/>
              <a:buNone/>
            </a:pPr>
            <a:endParaRPr lang="en-US" sz="1400" b="1" dirty="0" smtClean="0">
              <a:latin typeface="Alright Sans Regular"/>
              <a:cs typeface="Alright Sans Regular"/>
            </a:endParaRPr>
          </a:p>
          <a:p>
            <a:pPr marL="0" indent="0">
              <a:lnSpc>
                <a:spcPct val="120000"/>
              </a:lnSpc>
              <a:buFont typeface="Arial" panose="020B0604020202020204" pitchFamily="34" charset="0"/>
              <a:buNone/>
            </a:pPr>
            <a:endParaRPr lang="en-US" sz="1400" b="1" dirty="0">
              <a:latin typeface="Alright Sans Regular"/>
              <a:cs typeface="Alright Sans Regular"/>
            </a:endParaRPr>
          </a:p>
          <a:p>
            <a:pPr marL="0" lvl="0" indent="0">
              <a:buNone/>
            </a:pPr>
            <a:endParaRPr lang="en-US" sz="1200" dirty="0" smtClean="0"/>
          </a:p>
        </p:txBody>
      </p:sp>
      <p:graphicFrame>
        <p:nvGraphicFramePr>
          <p:cNvPr id="7" name="6 Gráfico"/>
          <p:cNvGraphicFramePr/>
          <p:nvPr>
            <p:extLst>
              <p:ext uri="{D42A27DB-BD31-4B8C-83A1-F6EECF244321}">
                <p14:modId xmlns:p14="http://schemas.microsoft.com/office/powerpoint/2010/main" val="1120181135"/>
              </p:ext>
            </p:extLst>
          </p:nvPr>
        </p:nvGraphicFramePr>
        <p:xfrm>
          <a:off x="467544" y="1203599"/>
          <a:ext cx="8190680" cy="30243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70728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6"/>
            <a:ext cx="8147248" cy="3456383"/>
          </a:xfrm>
        </p:spPr>
        <p:txBody>
          <a:bodyPr numCol="1">
            <a:normAutofit/>
          </a:bodyPr>
          <a:lstStyle/>
          <a:p>
            <a:pPr marL="0" indent="0" algn="ctr">
              <a:buNone/>
            </a:pPr>
            <a:r>
              <a:rPr lang="en-US" sz="1400" b="1" dirty="0" smtClean="0"/>
              <a:t>DRINKING CURVE</a:t>
            </a:r>
            <a:endParaRPr lang="en-US" sz="1400" b="1" dirty="0"/>
          </a:p>
          <a:p>
            <a:pPr marL="0" indent="0">
              <a:lnSpc>
                <a:spcPct val="120000"/>
              </a:lnSpc>
              <a:buFont typeface="Arial" panose="020B0604020202020204" pitchFamily="34" charset="0"/>
              <a:buNone/>
            </a:pPr>
            <a:endParaRPr lang="en-US" sz="1400" b="1" dirty="0" smtClean="0">
              <a:latin typeface="Alright Sans Regular"/>
              <a:cs typeface="Alright Sans Regular"/>
            </a:endParaRPr>
          </a:p>
          <a:p>
            <a:pPr marL="0" indent="0">
              <a:lnSpc>
                <a:spcPct val="120000"/>
              </a:lnSpc>
              <a:buFont typeface="Arial" panose="020B0604020202020204" pitchFamily="34" charset="0"/>
              <a:buNone/>
            </a:pPr>
            <a:endParaRPr lang="en-US" sz="1400" b="1" dirty="0">
              <a:latin typeface="Alright Sans Regular"/>
              <a:cs typeface="Alright Sans Regular"/>
            </a:endParaRPr>
          </a:p>
          <a:p>
            <a:pPr marL="0" lvl="0" indent="0">
              <a:buNone/>
            </a:pPr>
            <a:endParaRPr lang="en-US" sz="1200" dirty="0" smtClean="0"/>
          </a:p>
        </p:txBody>
      </p:sp>
      <p:graphicFrame>
        <p:nvGraphicFramePr>
          <p:cNvPr id="6" name="5 Gráfico"/>
          <p:cNvGraphicFramePr/>
          <p:nvPr>
            <p:extLst>
              <p:ext uri="{D42A27DB-BD31-4B8C-83A1-F6EECF244321}">
                <p14:modId xmlns:p14="http://schemas.microsoft.com/office/powerpoint/2010/main" val="3476033280"/>
              </p:ext>
            </p:extLst>
          </p:nvPr>
        </p:nvGraphicFramePr>
        <p:xfrm>
          <a:off x="683568" y="1203598"/>
          <a:ext cx="7992888" cy="3024336"/>
        </p:xfrm>
        <a:graphic>
          <a:graphicData uri="http://schemas.openxmlformats.org/drawingml/2006/chart">
            <c:chart xmlns:c="http://schemas.openxmlformats.org/drawingml/2006/chart" xmlns:r="http://schemas.openxmlformats.org/officeDocument/2006/relationships" r:id="rId3"/>
          </a:graphicData>
        </a:graphic>
      </p:graphicFrame>
      <p:sp>
        <p:nvSpPr>
          <p:cNvPr id="8" name="1 Cuadro de texto"/>
          <p:cNvSpPr txBox="1"/>
          <p:nvPr/>
        </p:nvSpPr>
        <p:spPr>
          <a:xfrm>
            <a:off x="5364088" y="2571750"/>
            <a:ext cx="1021378" cy="576064"/>
          </a:xfrm>
          <a:prstGeom prst="rect">
            <a:avLst/>
          </a:prstGeom>
          <a:noFill/>
        </p:spPr>
        <p:style>
          <a:lnRef idx="2">
            <a:schemeClr val="dk1"/>
          </a:lnRef>
          <a:fillRef idx="1">
            <a:schemeClr val="lt1"/>
          </a:fillRef>
          <a:effectRef idx="0">
            <a:schemeClr val="dk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AR" sz="1100" dirty="0" smtClean="0">
                <a:latin typeface="Alright Sans Regular" pitchFamily="50" charset="0"/>
              </a:rPr>
              <a:t>Best Drinking Window</a:t>
            </a:r>
            <a:endParaRPr lang="es-AR" sz="1100" dirty="0">
              <a:latin typeface="Alright Sans Regular" pitchFamily="50" charset="0"/>
            </a:endParaRPr>
          </a:p>
        </p:txBody>
      </p:sp>
    </p:spTree>
    <p:extLst>
      <p:ext uri="{BB962C8B-B14F-4D97-AF65-F5344CB8AC3E}">
        <p14:creationId xmlns:p14="http://schemas.microsoft.com/office/powerpoint/2010/main" val="4531907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6"/>
            <a:ext cx="8147248" cy="3456383"/>
          </a:xfrm>
        </p:spPr>
        <p:txBody>
          <a:bodyPr numCol="1">
            <a:normAutofit/>
          </a:bodyPr>
          <a:lstStyle/>
          <a:p>
            <a:pPr marL="0" indent="0" algn="ctr">
              <a:buNone/>
            </a:pPr>
            <a:r>
              <a:rPr lang="en-US" sz="1400" b="1" dirty="0" smtClean="0"/>
              <a:t>DRINKING CURVE</a:t>
            </a:r>
            <a:endParaRPr lang="en-US" sz="1400" b="1" dirty="0"/>
          </a:p>
          <a:p>
            <a:pPr marL="0" indent="0">
              <a:lnSpc>
                <a:spcPct val="120000"/>
              </a:lnSpc>
              <a:buFont typeface="Arial" panose="020B0604020202020204" pitchFamily="34" charset="0"/>
              <a:buNone/>
            </a:pPr>
            <a:endParaRPr lang="en-US" sz="1400" b="1" dirty="0" smtClean="0">
              <a:latin typeface="Alright Sans Regular"/>
              <a:cs typeface="Alright Sans Regular"/>
            </a:endParaRPr>
          </a:p>
          <a:p>
            <a:pPr marL="0" indent="0">
              <a:lnSpc>
                <a:spcPct val="120000"/>
              </a:lnSpc>
              <a:buFont typeface="Arial" panose="020B0604020202020204" pitchFamily="34" charset="0"/>
              <a:buNone/>
            </a:pPr>
            <a:endParaRPr lang="en-US" sz="1400" b="1" dirty="0">
              <a:latin typeface="Alright Sans Regular"/>
              <a:cs typeface="Alright Sans Regular"/>
            </a:endParaRPr>
          </a:p>
          <a:p>
            <a:pPr marL="0" lvl="0" indent="0">
              <a:buNone/>
            </a:pPr>
            <a:endParaRPr lang="en-US" sz="1200" dirty="0" smtClean="0"/>
          </a:p>
        </p:txBody>
      </p:sp>
      <p:graphicFrame>
        <p:nvGraphicFramePr>
          <p:cNvPr id="6" name="5 Gráfico"/>
          <p:cNvGraphicFramePr/>
          <p:nvPr>
            <p:extLst>
              <p:ext uri="{D42A27DB-BD31-4B8C-83A1-F6EECF244321}">
                <p14:modId xmlns:p14="http://schemas.microsoft.com/office/powerpoint/2010/main" val="395108898"/>
              </p:ext>
            </p:extLst>
          </p:nvPr>
        </p:nvGraphicFramePr>
        <p:xfrm>
          <a:off x="323528" y="1275606"/>
          <a:ext cx="8568952"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31907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6"/>
            <a:ext cx="8147248" cy="3456383"/>
          </a:xfrm>
        </p:spPr>
        <p:txBody>
          <a:bodyPr numCol="1">
            <a:normAutofit/>
          </a:bodyPr>
          <a:lstStyle/>
          <a:p>
            <a:pPr marL="0" indent="0" algn="ctr">
              <a:buNone/>
            </a:pPr>
            <a:r>
              <a:rPr lang="en-US" sz="1400" b="1" dirty="0" smtClean="0"/>
              <a:t>DRINKING CURVE</a:t>
            </a:r>
            <a:endParaRPr lang="en-US" sz="1400" b="1" dirty="0"/>
          </a:p>
          <a:p>
            <a:pPr marL="0" indent="0">
              <a:lnSpc>
                <a:spcPct val="120000"/>
              </a:lnSpc>
              <a:buFont typeface="Arial" panose="020B0604020202020204" pitchFamily="34" charset="0"/>
              <a:buNone/>
            </a:pPr>
            <a:endParaRPr lang="en-US" sz="1400" b="1" dirty="0" smtClean="0">
              <a:latin typeface="Alright Sans Regular"/>
              <a:cs typeface="Alright Sans Regular"/>
            </a:endParaRPr>
          </a:p>
          <a:p>
            <a:pPr marL="0" indent="0">
              <a:lnSpc>
                <a:spcPct val="120000"/>
              </a:lnSpc>
              <a:buFont typeface="Arial" panose="020B0604020202020204" pitchFamily="34" charset="0"/>
              <a:buNone/>
            </a:pPr>
            <a:endParaRPr lang="en-US" sz="1400" b="1" dirty="0">
              <a:latin typeface="Alright Sans Regular"/>
              <a:cs typeface="Alright Sans Regular"/>
            </a:endParaRPr>
          </a:p>
          <a:p>
            <a:pPr marL="0" lvl="0" indent="0">
              <a:buNone/>
            </a:pPr>
            <a:endParaRPr lang="en-US" sz="1200" dirty="0" smtClean="0"/>
          </a:p>
        </p:txBody>
      </p:sp>
      <p:graphicFrame>
        <p:nvGraphicFramePr>
          <p:cNvPr id="7" name="6 Gráfico"/>
          <p:cNvGraphicFramePr/>
          <p:nvPr>
            <p:extLst>
              <p:ext uri="{D42A27DB-BD31-4B8C-83A1-F6EECF244321}">
                <p14:modId xmlns:p14="http://schemas.microsoft.com/office/powerpoint/2010/main" val="1298300687"/>
              </p:ext>
            </p:extLst>
          </p:nvPr>
        </p:nvGraphicFramePr>
        <p:xfrm>
          <a:off x="323528" y="1275606"/>
          <a:ext cx="8640960"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8" name="1 Cuadro de texto"/>
          <p:cNvSpPr txBox="1"/>
          <p:nvPr/>
        </p:nvSpPr>
        <p:spPr>
          <a:xfrm>
            <a:off x="5508104" y="2607774"/>
            <a:ext cx="1068634" cy="432073"/>
          </a:xfrm>
          <a:prstGeom prst="rect">
            <a:avLst/>
          </a:prstGeom>
          <a:noFill/>
        </p:spPr>
        <p:style>
          <a:lnRef idx="2">
            <a:schemeClr val="dk1"/>
          </a:lnRef>
          <a:fillRef idx="1">
            <a:schemeClr val="lt1"/>
          </a:fillRef>
          <a:effectRef idx="0">
            <a:schemeClr val="dk1"/>
          </a:effectRef>
          <a:fontRef idx="minor">
            <a:schemeClr val="dk1"/>
          </a:fontRef>
        </p:style>
        <p:txBody>
          <a:bodyPr wrap="square" rtlCol="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AR" sz="1100" dirty="0" smtClean="0">
                <a:latin typeface="Alright Sans Regular" pitchFamily="50" charset="0"/>
              </a:rPr>
              <a:t>Best Drinking Window</a:t>
            </a:r>
            <a:endParaRPr lang="es-AR" sz="1100" dirty="0">
              <a:latin typeface="Alright Sans Regular" pitchFamily="50" charset="0"/>
            </a:endParaRPr>
          </a:p>
        </p:txBody>
      </p:sp>
    </p:spTree>
    <p:extLst>
      <p:ext uri="{BB962C8B-B14F-4D97-AF65-F5344CB8AC3E}">
        <p14:creationId xmlns:p14="http://schemas.microsoft.com/office/powerpoint/2010/main" val="106868736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5298" y="0"/>
            <a:ext cx="9149297" cy="5260305"/>
          </a:xfrm>
          <a:prstGeom prst="rect">
            <a:avLst/>
          </a:prstGeom>
        </p:spPr>
      </p:pic>
      <p:sp>
        <p:nvSpPr>
          <p:cNvPr id="5" name="4 CuadroTexto"/>
          <p:cNvSpPr txBox="1"/>
          <p:nvPr/>
        </p:nvSpPr>
        <p:spPr>
          <a:xfrm>
            <a:off x="3851920" y="4355254"/>
            <a:ext cx="4968552" cy="369332"/>
          </a:xfrm>
          <a:prstGeom prst="rect">
            <a:avLst/>
          </a:prstGeom>
          <a:noFill/>
        </p:spPr>
        <p:txBody>
          <a:bodyPr wrap="square" rtlCol="0">
            <a:spAutoFit/>
          </a:bodyPr>
          <a:lstStyle/>
          <a:p>
            <a:pPr algn="ctr"/>
            <a:r>
              <a:rPr lang="en-US" dirty="0" smtClean="0">
                <a:solidFill>
                  <a:schemeClr val="bg1"/>
                </a:solidFill>
                <a:latin typeface="Alright Sans Medium"/>
                <a:cs typeface="Alright Sans Medium"/>
              </a:rPr>
              <a:t>THANK YOU</a:t>
            </a:r>
            <a:endParaRPr lang="en-US" dirty="0">
              <a:solidFill>
                <a:schemeClr val="bg1"/>
              </a:solidFill>
              <a:latin typeface="Alright Sans Medium"/>
              <a:cs typeface="Alright Sans Medium"/>
            </a:endParaRPr>
          </a:p>
        </p:txBody>
      </p:sp>
    </p:spTree>
    <p:extLst>
      <p:ext uri="{BB962C8B-B14F-4D97-AF65-F5344CB8AC3E}">
        <p14:creationId xmlns:p14="http://schemas.microsoft.com/office/powerpoint/2010/main" val="10040626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pic>
        <p:nvPicPr>
          <p:cNvPr id="1025" name="Picture 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7544" y="1203598"/>
            <a:ext cx="8229600" cy="264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30983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smtClean="0">
                <a:latin typeface="Alright Sans Regular"/>
                <a:cs typeface="Alright Sans Regular"/>
              </a:rPr>
              <a:t>WINEMAKING 2015</a:t>
            </a:r>
            <a:endParaRPr lang="en-US" sz="2800" dirty="0">
              <a:latin typeface="Alright Sans Regular"/>
              <a:cs typeface="Alright Sans Regular"/>
            </a:endParaRPr>
          </a:p>
        </p:txBody>
      </p:sp>
      <p:sp>
        <p:nvSpPr>
          <p:cNvPr id="12" name="Content Placeholder 11"/>
          <p:cNvSpPr>
            <a:spLocks noGrp="1"/>
          </p:cNvSpPr>
          <p:nvPr>
            <p:ph idx="1"/>
          </p:nvPr>
        </p:nvSpPr>
        <p:spPr>
          <a:xfrm>
            <a:off x="539552" y="915566"/>
            <a:ext cx="8147248" cy="3456383"/>
          </a:xfrm>
          <a:solidFill>
            <a:srgbClr val="EBF1DE"/>
          </a:solidFill>
        </p:spPr>
        <p:txBody>
          <a:bodyPr>
            <a:noAutofit/>
          </a:bodyPr>
          <a:lstStyle/>
          <a:p>
            <a:pPr marL="0" indent="0">
              <a:lnSpc>
                <a:spcPct val="120000"/>
              </a:lnSpc>
              <a:buNone/>
            </a:pPr>
            <a:r>
              <a:rPr lang="en-US" sz="1400" b="1" dirty="0" smtClean="0">
                <a:latin typeface="Alright Sans Regular"/>
                <a:cs typeface="Alright Sans Regular"/>
              </a:rPr>
              <a:t>Our </a:t>
            </a:r>
            <a:r>
              <a:rPr lang="en-US" sz="1400" b="1" dirty="0">
                <a:latin typeface="Alright Sans Regular"/>
                <a:cs typeface="Alright Sans Regular"/>
              </a:rPr>
              <a:t>winemaking team will work with you every step of the way to make wines based on your preferences and commercial goals (if any). </a:t>
            </a:r>
            <a:endParaRPr lang="en-US" sz="1400" b="1" dirty="0" smtClean="0">
              <a:latin typeface="Alright Sans Regular"/>
              <a:cs typeface="Alright Sans Regular"/>
            </a:endParaRPr>
          </a:p>
          <a:p>
            <a:pPr marL="0" indent="0">
              <a:lnSpc>
                <a:spcPct val="120000"/>
              </a:lnSpc>
              <a:buNone/>
            </a:pPr>
            <a:r>
              <a:rPr lang="en-US" sz="1400" b="1" dirty="0" smtClean="0">
                <a:latin typeface="Alright Sans Regular"/>
                <a:cs typeface="Alright Sans Regular"/>
              </a:rPr>
              <a:t>Now </a:t>
            </a:r>
            <a:r>
              <a:rPr lang="en-US" sz="1400" b="1" dirty="0">
                <a:latin typeface="Alright Sans Regular"/>
                <a:cs typeface="Alright Sans Regular"/>
              </a:rPr>
              <a:t>is the time to think about </a:t>
            </a:r>
            <a:r>
              <a:rPr lang="en-US" sz="1400" b="1" dirty="0" smtClean="0">
                <a:latin typeface="Alright Sans Regular"/>
                <a:cs typeface="Alright Sans Regular"/>
              </a:rPr>
              <a:t>HOW MUCH </a:t>
            </a:r>
            <a:r>
              <a:rPr lang="en-US" sz="1400" b="1" dirty="0">
                <a:latin typeface="Alright Sans Regular"/>
                <a:cs typeface="Alright Sans Regular"/>
              </a:rPr>
              <a:t>wine you would like to make, and what </a:t>
            </a:r>
            <a:r>
              <a:rPr lang="en-US" sz="1400" b="1" dirty="0" smtClean="0">
                <a:latin typeface="Alright Sans Regular"/>
                <a:cs typeface="Alright Sans Regular"/>
              </a:rPr>
              <a:t>RANGE </a:t>
            </a:r>
            <a:r>
              <a:rPr lang="en-US" sz="1400" b="1" dirty="0">
                <a:latin typeface="Alright Sans Regular"/>
                <a:cs typeface="Alright Sans Regular"/>
              </a:rPr>
              <a:t>and </a:t>
            </a:r>
            <a:r>
              <a:rPr lang="en-US" sz="1400" b="1" dirty="0" smtClean="0">
                <a:latin typeface="Alright Sans Regular"/>
                <a:cs typeface="Alright Sans Regular"/>
              </a:rPr>
              <a:t>STYLE. </a:t>
            </a:r>
            <a:endParaRPr lang="en-US" sz="1400" b="1" dirty="0">
              <a:latin typeface="Alright Sans Regular"/>
              <a:cs typeface="Alright Sans Regular"/>
            </a:endParaRPr>
          </a:p>
          <a:p>
            <a:pPr marL="0" indent="0">
              <a:lnSpc>
                <a:spcPct val="120000"/>
              </a:lnSpc>
              <a:buNone/>
            </a:pPr>
            <a:r>
              <a:rPr lang="en-US" sz="1400" b="1" dirty="0" smtClean="0">
                <a:latin typeface="Alright Sans Regular"/>
                <a:cs typeface="Alright Sans Regular"/>
              </a:rPr>
              <a:t>HOW MUCH?</a:t>
            </a:r>
          </a:p>
          <a:p>
            <a:pPr marL="0" indent="0">
              <a:lnSpc>
                <a:spcPct val="120000"/>
              </a:lnSpc>
              <a:buNone/>
            </a:pPr>
            <a:endParaRPr lang="en-US" sz="1400" b="1" dirty="0">
              <a:latin typeface="Alright Sans Regular"/>
              <a:cs typeface="Alright Sans Regular"/>
            </a:endParaRPr>
          </a:p>
          <a:p>
            <a:pPr>
              <a:lnSpc>
                <a:spcPct val="120000"/>
              </a:lnSpc>
            </a:pPr>
            <a:r>
              <a:rPr lang="en-US" sz="1400" b="1" dirty="0" smtClean="0">
                <a:latin typeface="Alright Sans Regular"/>
                <a:cs typeface="Alright Sans Regular"/>
              </a:rPr>
              <a:t>The minimum amount to make is ONE barrel – 400 to 450 kilos of grape per barrel. To be fermented in tanks or in barrels.  </a:t>
            </a:r>
            <a:endParaRPr lang="en-US" sz="1400" b="1" dirty="0">
              <a:latin typeface="Alright Sans Regular"/>
              <a:cs typeface="Alright Sans Regular"/>
            </a:endParaRPr>
          </a:p>
          <a:p>
            <a:pPr>
              <a:lnSpc>
                <a:spcPct val="120000"/>
              </a:lnSpc>
            </a:pPr>
            <a:r>
              <a:rPr lang="en-US" sz="1400" b="1" dirty="0" smtClean="0">
                <a:latin typeface="Alright Sans Regular"/>
                <a:cs typeface="Alright Sans Regular"/>
              </a:rPr>
              <a:t>One</a:t>
            </a:r>
            <a:r>
              <a:rPr lang="en-US" sz="1400" b="1" dirty="0">
                <a:latin typeface="Alright Sans Regular"/>
                <a:cs typeface="Alright Sans Regular"/>
              </a:rPr>
              <a:t>-Ton Tank </a:t>
            </a:r>
            <a:r>
              <a:rPr lang="en-US" sz="1400" b="1" dirty="0" smtClean="0">
                <a:latin typeface="Alright Sans Regular"/>
                <a:cs typeface="Alright Sans Regular"/>
              </a:rPr>
              <a:t>Fermentations ( 2 BARRELS) </a:t>
            </a:r>
            <a:endParaRPr lang="en-US" sz="1400" b="1" dirty="0">
              <a:latin typeface="Alright Sans Regular"/>
              <a:cs typeface="Alright Sans Regular"/>
            </a:endParaRPr>
          </a:p>
          <a:p>
            <a:pPr marL="0" indent="0">
              <a:lnSpc>
                <a:spcPct val="120000"/>
              </a:lnSpc>
              <a:buNone/>
            </a:pPr>
            <a:r>
              <a:rPr lang="en-US" sz="1400" b="1" dirty="0">
                <a:latin typeface="Alright Sans Regular"/>
                <a:cs typeface="Alright Sans Regular"/>
              </a:rPr>
              <a:t>To maximize quality, the minimum amount of grapes that </a:t>
            </a:r>
            <a:r>
              <a:rPr lang="en-US" sz="1400" b="1" dirty="0" smtClean="0">
                <a:latin typeface="Alright Sans Regular"/>
                <a:cs typeface="Alright Sans Regular"/>
              </a:rPr>
              <a:t>we </a:t>
            </a:r>
            <a:r>
              <a:rPr lang="en-US" sz="1400" b="1" dirty="0">
                <a:latin typeface="Alright Sans Regular"/>
                <a:cs typeface="Alright Sans Regular"/>
              </a:rPr>
              <a:t>ferment in our winery is one ton, which produces 500 liters, or two barrels, of wine. To make wine in a one-ton tank, we will use approximately </a:t>
            </a:r>
            <a:r>
              <a:rPr lang="en-US" sz="1400" b="1" dirty="0" smtClean="0">
                <a:latin typeface="Alright Sans Regular"/>
                <a:cs typeface="Alright Sans Regular"/>
              </a:rPr>
              <a:t>860 </a:t>
            </a:r>
            <a:r>
              <a:rPr lang="en-US" sz="1400" b="1" dirty="0">
                <a:latin typeface="Alright Sans Regular"/>
                <a:cs typeface="Alright Sans Regular"/>
              </a:rPr>
              <a:t> </a:t>
            </a:r>
            <a:r>
              <a:rPr lang="en-US" sz="1400" b="1" dirty="0" smtClean="0">
                <a:latin typeface="Alright Sans Regular"/>
                <a:cs typeface="Alright Sans Regular"/>
              </a:rPr>
              <a:t>- 1000 kilos </a:t>
            </a:r>
            <a:r>
              <a:rPr lang="en-US" sz="1400" b="1" dirty="0">
                <a:latin typeface="Alright Sans Regular"/>
                <a:cs typeface="Alright Sans Regular"/>
              </a:rPr>
              <a:t>of grapes</a:t>
            </a:r>
            <a:r>
              <a:rPr lang="en-US" sz="1400" b="1" dirty="0" smtClean="0">
                <a:latin typeface="Alright Sans Regular"/>
                <a:cs typeface="Alright Sans Regular"/>
              </a:rPr>
              <a:t>.</a:t>
            </a:r>
            <a:r>
              <a:rPr lang="en-US" sz="1400" b="1" dirty="0">
                <a:latin typeface="Alright Sans Regular"/>
                <a:cs typeface="Alright Sans Regular"/>
              </a:rPr>
              <a:t> </a:t>
            </a:r>
            <a:endParaRPr lang="en-US" sz="1400" b="1" dirty="0" smtClean="0">
              <a:latin typeface="Alright Sans Regular"/>
              <a:cs typeface="Alright Sans Regular"/>
            </a:endParaRPr>
          </a:p>
          <a:p>
            <a:pPr marL="0" indent="0">
              <a:buNone/>
            </a:pPr>
            <a:endParaRPr lang="en-US" sz="1200" b="1" dirty="0">
              <a:latin typeface="Alright Sans Regular"/>
              <a:cs typeface="Alright Sans Regular"/>
            </a:endParaRPr>
          </a:p>
        </p:txBody>
      </p:sp>
    </p:spTree>
    <p:extLst>
      <p:ext uri="{BB962C8B-B14F-4D97-AF65-F5344CB8AC3E}">
        <p14:creationId xmlns:p14="http://schemas.microsoft.com/office/powerpoint/2010/main" val="7268280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565571"/>
          </a:xfrm>
        </p:spPr>
        <p:txBody>
          <a:bodyPr>
            <a:normAutofit/>
          </a:bodyPr>
          <a:lstStyle/>
          <a:p>
            <a:r>
              <a:rPr lang="en-US" sz="2800" dirty="0" smtClean="0">
                <a:latin typeface="Alright Sans Regular"/>
                <a:cs typeface="Alright Sans Regular"/>
              </a:rPr>
              <a:t>WINEMAKING 2015</a:t>
            </a:r>
            <a:endParaRPr lang="en-US" sz="2800" dirty="0">
              <a:latin typeface="Alright Sans Regular"/>
              <a:cs typeface="Alright Sans Regular"/>
            </a:endParaRPr>
          </a:p>
        </p:txBody>
      </p:sp>
      <p:sp>
        <p:nvSpPr>
          <p:cNvPr id="12" name="Content Placeholder 11"/>
          <p:cNvSpPr>
            <a:spLocks noGrp="1"/>
          </p:cNvSpPr>
          <p:nvPr>
            <p:ph idx="1"/>
          </p:nvPr>
        </p:nvSpPr>
        <p:spPr>
          <a:xfrm>
            <a:off x="611560" y="1059582"/>
            <a:ext cx="7848872" cy="3168351"/>
          </a:xfrm>
          <a:solidFill>
            <a:srgbClr val="EBF1DE"/>
          </a:solidFill>
        </p:spPr>
        <p:txBody>
          <a:bodyPr>
            <a:normAutofit lnSpcReduction="10000"/>
          </a:bodyPr>
          <a:lstStyle/>
          <a:p>
            <a:pPr>
              <a:lnSpc>
                <a:spcPct val="120000"/>
              </a:lnSpc>
            </a:pPr>
            <a:r>
              <a:rPr lang="en-US" sz="1400" b="1" dirty="0">
                <a:latin typeface="Alright Sans Regular"/>
                <a:cs typeface="Alright Sans Regular"/>
              </a:rPr>
              <a:t>Shared Fermentations </a:t>
            </a:r>
          </a:p>
          <a:p>
            <a:pPr marL="0" indent="0">
              <a:lnSpc>
                <a:spcPct val="120000"/>
              </a:lnSpc>
              <a:buNone/>
            </a:pPr>
            <a:r>
              <a:rPr lang="en-US" sz="1400" b="1" dirty="0">
                <a:latin typeface="Alright Sans Regular"/>
                <a:cs typeface="Alright Sans Regular"/>
              </a:rPr>
              <a:t>In an effort to decrease costs for owners, or for people that only want to make one barrel, we offer owners the opportunity to share fermentation tanks. </a:t>
            </a:r>
            <a:endParaRPr lang="en-US" sz="1400" b="1" dirty="0" smtClean="0">
              <a:latin typeface="Alright Sans Regular"/>
              <a:cs typeface="Alright Sans Regular"/>
            </a:endParaRPr>
          </a:p>
          <a:p>
            <a:pPr marL="0" indent="0">
              <a:lnSpc>
                <a:spcPct val="120000"/>
              </a:lnSpc>
              <a:buNone/>
            </a:pPr>
            <a:r>
              <a:rPr lang="en-US" sz="1400" b="1" dirty="0" smtClean="0">
                <a:latin typeface="Alright Sans Regular"/>
                <a:cs typeface="Alright Sans Regular"/>
              </a:rPr>
              <a:t>Also </a:t>
            </a:r>
            <a:r>
              <a:rPr lang="en-US" sz="1400" b="1" dirty="0">
                <a:latin typeface="Alright Sans Regular"/>
                <a:cs typeface="Alright Sans Regular"/>
              </a:rPr>
              <a:t>it is a good option for Premium wines to have </a:t>
            </a:r>
            <a:r>
              <a:rPr lang="en-US" sz="1400" b="1" dirty="0" smtClean="0">
                <a:latin typeface="Alright Sans Regular"/>
                <a:cs typeface="Alright Sans Regular"/>
              </a:rPr>
              <a:t>shared larger </a:t>
            </a:r>
            <a:r>
              <a:rPr lang="en-US" sz="1400" b="1" dirty="0">
                <a:latin typeface="Alright Sans Regular"/>
                <a:cs typeface="Alright Sans Regular"/>
              </a:rPr>
              <a:t>tanks to decrease costs. </a:t>
            </a:r>
            <a:endParaRPr lang="en-US" sz="1400" b="1" dirty="0" smtClean="0">
              <a:latin typeface="Alright Sans Regular"/>
              <a:cs typeface="Alright Sans Regular"/>
            </a:endParaRPr>
          </a:p>
          <a:p>
            <a:pPr marL="0" indent="0">
              <a:lnSpc>
                <a:spcPct val="120000"/>
              </a:lnSpc>
              <a:buNone/>
            </a:pPr>
            <a:r>
              <a:rPr lang="en-US" sz="1400" b="1" dirty="0" smtClean="0">
                <a:latin typeface="Alright Sans Regular"/>
                <a:cs typeface="Alright Sans Regular"/>
              </a:rPr>
              <a:t>Shared Fermentations is also advisable for young white wines as Torrontés and Sauvignon Blanc.</a:t>
            </a:r>
          </a:p>
          <a:p>
            <a:pPr marL="0" lvl="0" indent="0">
              <a:lnSpc>
                <a:spcPct val="120000"/>
              </a:lnSpc>
              <a:spcBef>
                <a:spcPts val="0"/>
              </a:spcBef>
              <a:buNone/>
            </a:pPr>
            <a:endParaRPr lang="en-US" sz="1400" b="1" dirty="0" smtClean="0">
              <a:latin typeface="Alright Sans Regular"/>
              <a:cs typeface="Alright Sans Regular"/>
            </a:endParaRPr>
          </a:p>
          <a:p>
            <a:pPr>
              <a:lnSpc>
                <a:spcPct val="120000"/>
              </a:lnSpc>
              <a:spcBef>
                <a:spcPts val="0"/>
              </a:spcBef>
            </a:pPr>
            <a:r>
              <a:rPr lang="en-US" sz="1400" b="1" dirty="0" smtClean="0">
                <a:latin typeface="Alright Sans Regular"/>
                <a:ea typeface="Calibri"/>
                <a:cs typeface="Alright Sans Regular"/>
              </a:rPr>
              <a:t>Barrel </a:t>
            </a:r>
            <a:r>
              <a:rPr lang="en-US" sz="1400" b="1" dirty="0">
                <a:latin typeface="Alright Sans Regular"/>
                <a:ea typeface="Calibri"/>
                <a:cs typeface="Alright Sans Regular"/>
              </a:rPr>
              <a:t>Fermentation</a:t>
            </a:r>
          </a:p>
          <a:p>
            <a:pPr marL="0" marR="0" indent="0">
              <a:lnSpc>
                <a:spcPct val="120000"/>
              </a:lnSpc>
              <a:spcBef>
                <a:spcPts val="0"/>
              </a:spcBef>
              <a:spcAft>
                <a:spcPts val="0"/>
              </a:spcAft>
              <a:buNone/>
            </a:pPr>
            <a:r>
              <a:rPr lang="en-US" sz="1400" b="1" dirty="0" smtClean="0">
                <a:latin typeface="Alright Sans Regular"/>
                <a:ea typeface="Calibri"/>
                <a:cs typeface="Alright Sans Regular"/>
              </a:rPr>
              <a:t>This </a:t>
            </a:r>
            <a:r>
              <a:rPr lang="en-US" sz="1400" b="1" dirty="0">
                <a:latin typeface="Alright Sans Regular"/>
                <a:ea typeface="Calibri"/>
                <a:cs typeface="Alright Sans Regular"/>
              </a:rPr>
              <a:t>whole-berry fermentation is performed in two new barrels, which, after pressing, results in one barrel of Super </a:t>
            </a:r>
            <a:r>
              <a:rPr lang="en-US" sz="1400" b="1" dirty="0" smtClean="0">
                <a:latin typeface="Alright Sans Regular"/>
                <a:ea typeface="Calibri"/>
                <a:cs typeface="Alright Sans Regular"/>
              </a:rPr>
              <a:t>Premium </a:t>
            </a:r>
            <a:r>
              <a:rPr lang="en-US" sz="1400" b="1" dirty="0">
                <a:latin typeface="Alright Sans Regular"/>
                <a:ea typeface="Calibri"/>
                <a:cs typeface="Alright Sans Regular"/>
              </a:rPr>
              <a:t>wine. This unique fermentation is very costly as it requires </a:t>
            </a:r>
            <a:r>
              <a:rPr lang="en-US" sz="1400" b="1" dirty="0" smtClean="0">
                <a:latin typeface="Alright Sans Regular"/>
                <a:ea typeface="Calibri"/>
                <a:cs typeface="Alright Sans Regular"/>
              </a:rPr>
              <a:t>two new </a:t>
            </a:r>
            <a:r>
              <a:rPr lang="en-US" sz="1400" b="1" dirty="0">
                <a:latin typeface="Alright Sans Regular"/>
                <a:ea typeface="Calibri"/>
                <a:cs typeface="Alright Sans Regular"/>
              </a:rPr>
              <a:t>barrels and significant additional labor, but assures a superb integration of tannins and fruit expression. </a:t>
            </a:r>
            <a:endParaRPr lang="en-US" sz="1400" b="1" dirty="0" smtClean="0">
              <a:latin typeface="Alright Sans Regular"/>
              <a:cs typeface="Alright Sans Regular"/>
            </a:endParaRPr>
          </a:p>
        </p:txBody>
      </p:sp>
    </p:spTree>
    <p:extLst>
      <p:ext uri="{BB962C8B-B14F-4D97-AF65-F5344CB8AC3E}">
        <p14:creationId xmlns:p14="http://schemas.microsoft.com/office/powerpoint/2010/main" val="9833460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latin typeface="Alright Sans Regular"/>
              <a:cs typeface="Alright Sans Regular"/>
            </a:endParaRPr>
          </a:p>
        </p:txBody>
      </p:sp>
      <p:sp>
        <p:nvSpPr>
          <p:cNvPr id="12" name="Content Placeholder 11"/>
          <p:cNvSpPr>
            <a:spLocks noGrp="1"/>
          </p:cNvSpPr>
          <p:nvPr>
            <p:ph idx="1"/>
          </p:nvPr>
        </p:nvSpPr>
        <p:spPr>
          <a:xfrm>
            <a:off x="539552" y="915567"/>
            <a:ext cx="8147248" cy="3240360"/>
          </a:xfrm>
          <a:solidFill>
            <a:schemeClr val="accent3">
              <a:lumMod val="20000"/>
              <a:lumOff val="80000"/>
            </a:schemeClr>
          </a:solidFill>
        </p:spPr>
        <p:txBody>
          <a:bodyPr>
            <a:normAutofit fontScale="70000" lnSpcReduction="20000"/>
          </a:bodyPr>
          <a:lstStyle/>
          <a:p>
            <a:pPr marL="0" indent="0" algn="ctr">
              <a:buNone/>
            </a:pPr>
            <a:r>
              <a:rPr lang="en-US" sz="2000" b="1" dirty="0" smtClean="0"/>
              <a:t>RANGES &amp; STYLES  | RED WINES</a:t>
            </a:r>
          </a:p>
          <a:p>
            <a:pPr marL="0" indent="0" algn="ctr">
              <a:buNone/>
            </a:pPr>
            <a:endParaRPr lang="en-US" sz="2000" b="1" dirty="0" smtClean="0"/>
          </a:p>
          <a:p>
            <a:pPr marL="0" indent="0" algn="ctr">
              <a:buNone/>
            </a:pPr>
            <a:r>
              <a:rPr lang="en-US" sz="2000" dirty="0">
                <a:latin typeface="Alright Sans Regular"/>
                <a:cs typeface="Alright Sans Regular"/>
              </a:rPr>
              <a:t>In addition to selecting varietals and target blends, you need to determine the </a:t>
            </a:r>
            <a:r>
              <a:rPr lang="en-US" sz="2000" dirty="0" smtClean="0">
                <a:latin typeface="Alright Sans Regular"/>
                <a:cs typeface="Alright Sans Regular"/>
              </a:rPr>
              <a:t>range and style </a:t>
            </a:r>
            <a:r>
              <a:rPr lang="en-US" sz="2000" dirty="0">
                <a:latin typeface="Alright Sans Regular"/>
                <a:cs typeface="Alright Sans Regular"/>
              </a:rPr>
              <a:t>you would like your wine to have. </a:t>
            </a:r>
            <a:endParaRPr lang="en-US" sz="2000" b="1" dirty="0" smtClean="0">
              <a:latin typeface="Alright Sans Regular"/>
              <a:cs typeface="Alright Sans Regular"/>
            </a:endParaRPr>
          </a:p>
          <a:p>
            <a:pPr marL="457200" lvl="1" indent="0">
              <a:buNone/>
            </a:pPr>
            <a:endParaRPr lang="en-US" sz="1800" dirty="0" smtClean="0">
              <a:latin typeface="Alright Sans Regular"/>
              <a:cs typeface="Alright Sans Regular"/>
            </a:endParaRPr>
          </a:p>
          <a:p>
            <a:pPr marL="914400" lvl="1" indent="-457200">
              <a:lnSpc>
                <a:spcPct val="120000"/>
              </a:lnSpc>
              <a:buFont typeface="+mj-lt"/>
              <a:buAutoNum type="arabicPeriod"/>
            </a:pPr>
            <a:r>
              <a:rPr lang="en-US" sz="1800" b="1" dirty="0" smtClean="0">
                <a:latin typeface="Alright Sans Regular"/>
                <a:cs typeface="Alright Sans Regular"/>
              </a:rPr>
              <a:t>PREMIUM AND COMMERCIAL PREMIUM –Target retail from $14 to $22</a:t>
            </a:r>
            <a:endParaRPr lang="en-US" sz="1800" dirty="0">
              <a:latin typeface="Alright Sans Regular"/>
              <a:cs typeface="Alright Sans Regular"/>
            </a:endParaRPr>
          </a:p>
          <a:p>
            <a:pPr lvl="2">
              <a:lnSpc>
                <a:spcPct val="120000"/>
              </a:lnSpc>
            </a:pPr>
            <a:r>
              <a:rPr lang="en-US" sz="1800" b="1" dirty="0">
                <a:latin typeface="Alright Sans Regular"/>
                <a:cs typeface="Alright Sans Regular"/>
              </a:rPr>
              <a:t>Classic and Fruit Forward </a:t>
            </a:r>
            <a:r>
              <a:rPr lang="en-US" sz="1800" dirty="0">
                <a:latin typeface="Alright Sans Regular"/>
                <a:cs typeface="Alright Sans Regular"/>
              </a:rPr>
              <a:t>– More fruit flavor than tannin structure. This wine is an approachable wine. Oak is not typically used for aging these wines and as such they are made to be consumed young. </a:t>
            </a:r>
            <a:r>
              <a:rPr lang="en-US" sz="1800" dirty="0">
                <a:latin typeface="Alright Sans Regular"/>
                <a:cs typeface="Alright Sans Regular"/>
              </a:rPr>
              <a:t>E.g.</a:t>
            </a:r>
            <a:r>
              <a:rPr lang="pt-BR" sz="1800" dirty="0">
                <a:latin typeface="Alright Sans Regular"/>
                <a:cs typeface="Alright Sans Regular"/>
              </a:rPr>
              <a:t> </a:t>
            </a:r>
            <a:r>
              <a:rPr lang="pt-BR" sz="1800" dirty="0" err="1" smtClean="0">
                <a:latin typeface="Alright Sans Regular"/>
                <a:cs typeface="Alright Sans Regular"/>
              </a:rPr>
              <a:t>Ique</a:t>
            </a:r>
            <a:r>
              <a:rPr lang="pt-BR" sz="1800" dirty="0" smtClean="0">
                <a:latin typeface="Alright Sans Regular"/>
                <a:cs typeface="Alright Sans Regular"/>
              </a:rPr>
              <a:t>, </a:t>
            </a:r>
            <a:r>
              <a:rPr lang="en-US" sz="1800" dirty="0" smtClean="0">
                <a:latin typeface="Alright Sans Regular"/>
                <a:cs typeface="Alright Sans Regular"/>
              </a:rPr>
              <a:t> Dona Paula Estate</a:t>
            </a:r>
            <a:endParaRPr lang="en-US" sz="1800" dirty="0">
              <a:latin typeface="Alright Sans Regular"/>
              <a:cs typeface="Alright Sans Regular"/>
            </a:endParaRPr>
          </a:p>
          <a:p>
            <a:pPr lvl="2">
              <a:lnSpc>
                <a:spcPct val="120000"/>
              </a:lnSpc>
            </a:pPr>
            <a:endParaRPr lang="en-US" sz="1800" dirty="0" smtClean="0">
              <a:latin typeface="Alright Sans Regular"/>
              <a:cs typeface="Alright Sans Regular"/>
            </a:endParaRPr>
          </a:p>
          <a:p>
            <a:pPr lvl="2">
              <a:lnSpc>
                <a:spcPct val="120000"/>
              </a:lnSpc>
            </a:pPr>
            <a:r>
              <a:rPr lang="en-US" sz="1800" b="1" dirty="0">
                <a:latin typeface="Alright Sans Regular"/>
                <a:cs typeface="Alright Sans Regular"/>
              </a:rPr>
              <a:t>Ripe and Fruit Forward </a:t>
            </a:r>
            <a:r>
              <a:rPr lang="en-US" sz="1800" dirty="0">
                <a:latin typeface="Alright Sans Regular"/>
                <a:cs typeface="Alright Sans Regular"/>
              </a:rPr>
              <a:t>– These wines focus on intense fruit flavor and are ready to be consumed young. Made with a classic fermentation but with longer macerations to obtain more extraction and intensity.  An easy and approachable wine. Oak is not typically used for aging these wines and as such they are made to be consumed young</a:t>
            </a:r>
            <a:r>
              <a:rPr lang="en-US" sz="1800" dirty="0" smtClean="0">
                <a:latin typeface="Alright Sans Regular"/>
                <a:cs typeface="Alright Sans Regular"/>
              </a:rPr>
              <a:t>. </a:t>
            </a:r>
            <a:r>
              <a:rPr lang="en-US" sz="1800" dirty="0">
                <a:latin typeface="Alright Sans Regular"/>
                <a:cs typeface="Alright Sans Regular"/>
              </a:rPr>
              <a:t>E.g.</a:t>
            </a:r>
            <a:r>
              <a:rPr lang="pt-BR" sz="1800" dirty="0">
                <a:latin typeface="Alright Sans Regular"/>
                <a:cs typeface="Alright Sans Regular"/>
              </a:rPr>
              <a:t> </a:t>
            </a:r>
            <a:r>
              <a:rPr lang="pt-BR" sz="1800" dirty="0" err="1" smtClean="0">
                <a:latin typeface="Alright Sans Regular"/>
                <a:cs typeface="Alright Sans Regular"/>
              </a:rPr>
              <a:t>Recuerdo</a:t>
            </a:r>
            <a:r>
              <a:rPr lang="pt-BR" sz="1800" dirty="0" smtClean="0">
                <a:latin typeface="Alright Sans Regular"/>
                <a:cs typeface="Alright Sans Regular"/>
              </a:rPr>
              <a:t> </a:t>
            </a:r>
            <a:r>
              <a:rPr lang="pt-BR" sz="1800" dirty="0" err="1" smtClean="0">
                <a:latin typeface="Alright Sans Regular"/>
                <a:cs typeface="Alright Sans Regular"/>
              </a:rPr>
              <a:t>malbec</a:t>
            </a:r>
            <a:r>
              <a:rPr lang="pt-BR" sz="1800" dirty="0" smtClean="0">
                <a:latin typeface="Alright Sans Regular"/>
                <a:cs typeface="Alright Sans Regular"/>
              </a:rPr>
              <a:t>, </a:t>
            </a:r>
            <a:r>
              <a:rPr lang="en-US" sz="1800" dirty="0" smtClean="0">
                <a:latin typeface="Alright Sans Regular"/>
                <a:cs typeface="Alright Sans Regular"/>
              </a:rPr>
              <a:t>Clos de los </a:t>
            </a:r>
            <a:r>
              <a:rPr lang="en-US" sz="1800" dirty="0" err="1" smtClean="0">
                <a:latin typeface="Alright Sans Regular"/>
                <a:cs typeface="Alright Sans Regular"/>
              </a:rPr>
              <a:t>Siete</a:t>
            </a:r>
            <a:r>
              <a:rPr lang="en-US" sz="1800" dirty="0" smtClean="0">
                <a:latin typeface="Alright Sans Regular"/>
                <a:cs typeface="Alright Sans Regular"/>
              </a:rPr>
              <a:t> blend</a:t>
            </a:r>
            <a:endParaRPr lang="en-US" sz="1800" dirty="0">
              <a:latin typeface="Alright Sans Regular"/>
              <a:cs typeface="Alright Sans Regular"/>
            </a:endParaRPr>
          </a:p>
          <a:p>
            <a:pPr lvl="2">
              <a:lnSpc>
                <a:spcPct val="120000"/>
              </a:lnSpc>
            </a:pPr>
            <a:endParaRPr lang="en-US" sz="1800" b="1" dirty="0" smtClean="0"/>
          </a:p>
        </p:txBody>
      </p:sp>
    </p:spTree>
    <p:extLst>
      <p:ext uri="{BB962C8B-B14F-4D97-AF65-F5344CB8AC3E}">
        <p14:creationId xmlns:p14="http://schemas.microsoft.com/office/powerpoint/2010/main" val="12009310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611560" y="1059581"/>
            <a:ext cx="8075240" cy="3096345"/>
          </a:xfrm>
          <a:solidFill>
            <a:srgbClr val="EBF1DE"/>
          </a:solidFill>
        </p:spPr>
        <p:txBody>
          <a:bodyPr>
            <a:normAutofit lnSpcReduction="10000"/>
          </a:bodyPr>
          <a:lstStyle/>
          <a:p>
            <a:pPr marL="0" indent="0" algn="ctr">
              <a:buNone/>
            </a:pPr>
            <a:r>
              <a:rPr lang="en-US" sz="1400" b="1" dirty="0"/>
              <a:t>RANGES &amp; </a:t>
            </a:r>
            <a:r>
              <a:rPr lang="en-US" sz="1400" b="1" dirty="0" smtClean="0"/>
              <a:t>STYLES | RED WINES </a:t>
            </a:r>
            <a:endParaRPr lang="en-US" sz="1400" b="1" dirty="0"/>
          </a:p>
          <a:p>
            <a:pPr marL="0" lvl="0" indent="0">
              <a:buNone/>
            </a:pPr>
            <a:endParaRPr lang="en-US" sz="1400" b="1" dirty="0" smtClean="0">
              <a:latin typeface="Alright Sans Regular"/>
              <a:cs typeface="Alright Sans Regular"/>
            </a:endParaRPr>
          </a:p>
          <a:p>
            <a:pPr marL="0" lvl="0" indent="0">
              <a:buNone/>
            </a:pPr>
            <a:r>
              <a:rPr lang="en-US" sz="1400" b="1" dirty="0" smtClean="0">
                <a:latin typeface="Alright Sans Regular"/>
                <a:cs typeface="Alright Sans Regular"/>
              </a:rPr>
              <a:t>2</a:t>
            </a:r>
            <a:r>
              <a:rPr lang="en-US" sz="1300" b="1" dirty="0">
                <a:latin typeface="Alright Sans Regular"/>
                <a:cs typeface="Alright Sans Regular"/>
              </a:rPr>
              <a:t>. </a:t>
            </a:r>
            <a:r>
              <a:rPr lang="en-US" sz="1300" b="1" dirty="0" smtClean="0">
                <a:latin typeface="Alright Sans Regular"/>
                <a:cs typeface="Alright Sans Regular"/>
              </a:rPr>
              <a:t>PREMIUM PLUS – Target Retail: </a:t>
            </a:r>
            <a:r>
              <a:rPr lang="en-US" sz="1300" b="1" dirty="0">
                <a:latin typeface="Alright Sans Regular"/>
                <a:cs typeface="Alright Sans Regular"/>
              </a:rPr>
              <a:t>$30 +</a:t>
            </a:r>
          </a:p>
          <a:p>
            <a:pPr marL="0" lvl="0" indent="0">
              <a:buNone/>
            </a:pPr>
            <a:endParaRPr lang="en-US" sz="1400" dirty="0">
              <a:latin typeface="Alright Sans Regular"/>
              <a:cs typeface="Alright Sans Regular"/>
            </a:endParaRPr>
          </a:p>
          <a:p>
            <a:pPr lvl="1">
              <a:buFont typeface="Arial"/>
              <a:buChar char="•"/>
            </a:pPr>
            <a:r>
              <a:rPr lang="en-US" sz="1400" b="1" dirty="0" smtClean="0">
                <a:latin typeface="Alright Sans Regular"/>
                <a:cs typeface="Alright Sans Regular"/>
              </a:rPr>
              <a:t>Classic </a:t>
            </a:r>
            <a:r>
              <a:rPr lang="en-US" sz="1400" b="1" dirty="0">
                <a:latin typeface="Alright Sans Regular"/>
                <a:cs typeface="Alright Sans Regular"/>
              </a:rPr>
              <a:t>and Fruit Forward </a:t>
            </a:r>
            <a:r>
              <a:rPr lang="en-US" sz="1400" dirty="0">
                <a:latin typeface="Alright Sans Regular"/>
                <a:cs typeface="Alright Sans Regular"/>
              </a:rPr>
              <a:t>– These wines will have a solid fruit flavor and a medium tannin structure.  Made with a classic fermentation, we will use second and third-use oak barrels for aging. Medium bodied, fruity and spicy with a soft presence of oak notes. E.g.</a:t>
            </a:r>
            <a:r>
              <a:rPr lang="pt-BR" sz="1400" dirty="0">
                <a:latin typeface="Alright Sans Regular"/>
                <a:cs typeface="Alright Sans Regular"/>
              </a:rPr>
              <a:t> Las Perdices</a:t>
            </a:r>
            <a:r>
              <a:rPr lang="en-US" sz="1400" dirty="0">
                <a:latin typeface="Alright Sans Regular"/>
                <a:cs typeface="Alright Sans Regular"/>
              </a:rPr>
              <a:t>, </a:t>
            </a:r>
            <a:r>
              <a:rPr lang="pt-BR" sz="1400" dirty="0">
                <a:latin typeface="Alright Sans Regular"/>
                <a:cs typeface="Alright Sans Regular"/>
              </a:rPr>
              <a:t>Bressia Monteagrelo</a:t>
            </a:r>
            <a:r>
              <a:rPr lang="en-US" sz="1400" dirty="0">
                <a:latin typeface="Alright Sans Regular"/>
                <a:cs typeface="Alright Sans Regular"/>
              </a:rPr>
              <a:t> </a:t>
            </a:r>
          </a:p>
          <a:p>
            <a:pPr lvl="1">
              <a:buFont typeface="Arial"/>
              <a:buChar char="•"/>
            </a:pPr>
            <a:endParaRPr lang="en-US" sz="1400" dirty="0" smtClean="0">
              <a:latin typeface="Alright Sans Regular"/>
              <a:cs typeface="Alright Sans Regular"/>
            </a:endParaRPr>
          </a:p>
          <a:p>
            <a:pPr lvl="1">
              <a:buFont typeface="Arial"/>
              <a:buChar char="•"/>
            </a:pPr>
            <a:r>
              <a:rPr lang="en-US" sz="1400" b="1" dirty="0" smtClean="0">
                <a:latin typeface="Alright Sans Regular"/>
                <a:cs typeface="Alright Sans Regular"/>
              </a:rPr>
              <a:t>Ripe </a:t>
            </a:r>
            <a:r>
              <a:rPr lang="en-US" sz="1400" b="1" dirty="0">
                <a:latin typeface="Alright Sans Regular"/>
                <a:cs typeface="Alright Sans Regular"/>
              </a:rPr>
              <a:t>and Fruit Forward </a:t>
            </a:r>
            <a:r>
              <a:rPr lang="en-US" sz="1400" dirty="0">
                <a:latin typeface="Alright Sans Regular"/>
                <a:cs typeface="Alright Sans Regular"/>
              </a:rPr>
              <a:t>– These wines are designed to exhibit more fruit flavors with a medium tannin structure. Usually harvested a bit later than the classic style in order to obtain more ripe fruit in its expression. Made with a classic fermentation but longer macerations to obtain more extraction. Medium bodied, ripe fruit and soft presence of oak notes.</a:t>
            </a:r>
            <a:r>
              <a:rPr lang="pt-BR" sz="1400" dirty="0">
                <a:latin typeface="Alright Sans Regular"/>
                <a:cs typeface="Alright Sans Regular"/>
              </a:rPr>
              <a:t> E.g. Cuvelier Colección, </a:t>
            </a:r>
            <a:r>
              <a:rPr lang="pt-BR" sz="1400" dirty="0" err="1" smtClean="0">
                <a:latin typeface="Alright Sans Regular"/>
                <a:cs typeface="Alright Sans Regular"/>
              </a:rPr>
              <a:t>Recuerdo</a:t>
            </a:r>
            <a:r>
              <a:rPr lang="pt-BR" sz="1400" dirty="0" smtClean="0">
                <a:latin typeface="Alright Sans Regular"/>
                <a:cs typeface="Alright Sans Regular"/>
              </a:rPr>
              <a:t> Aliado.</a:t>
            </a:r>
            <a:endParaRPr lang="en-US" sz="1400" dirty="0">
              <a:latin typeface="Alright Sans Regular"/>
              <a:cs typeface="Alright Sans Regular"/>
            </a:endParaRPr>
          </a:p>
          <a:p>
            <a:pPr marL="0" indent="0">
              <a:buNone/>
            </a:pPr>
            <a:endParaRPr lang="en-US" dirty="0" smtClean="0"/>
          </a:p>
        </p:txBody>
      </p:sp>
    </p:spTree>
    <p:extLst>
      <p:ext uri="{BB962C8B-B14F-4D97-AF65-F5344CB8AC3E}">
        <p14:creationId xmlns:p14="http://schemas.microsoft.com/office/powerpoint/2010/main" val="35891698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7"/>
            <a:ext cx="8147248" cy="3240360"/>
          </a:xfrm>
          <a:solidFill>
            <a:srgbClr val="EBF1DE"/>
          </a:solidFill>
        </p:spPr>
        <p:txBody>
          <a:bodyPr>
            <a:normAutofit fontScale="85000" lnSpcReduction="10000"/>
          </a:bodyPr>
          <a:lstStyle/>
          <a:p>
            <a:pPr marL="0" indent="0" algn="ctr">
              <a:buNone/>
            </a:pPr>
            <a:r>
              <a:rPr lang="en-US" sz="1600" b="1" dirty="0"/>
              <a:t>RANGES &amp; STYLES </a:t>
            </a:r>
            <a:r>
              <a:rPr lang="en-US" sz="1600" b="1" dirty="0" smtClean="0"/>
              <a:t>| RED WINES</a:t>
            </a:r>
            <a:endParaRPr lang="en-US" sz="1600" b="1" dirty="0"/>
          </a:p>
          <a:p>
            <a:pPr marL="0" indent="0">
              <a:buNone/>
            </a:pPr>
            <a:endParaRPr lang="en-US" sz="1500" b="1" dirty="0" smtClean="0">
              <a:latin typeface="Alright Sans Regular"/>
              <a:cs typeface="Alright Sans Regular"/>
            </a:endParaRPr>
          </a:p>
          <a:p>
            <a:pPr marL="0" indent="0">
              <a:buNone/>
            </a:pPr>
            <a:r>
              <a:rPr lang="en-US" sz="1500" b="1" dirty="0" smtClean="0">
                <a:latin typeface="Alright Sans Regular"/>
                <a:cs typeface="Alright Sans Regular"/>
              </a:rPr>
              <a:t>3. SUPER PREMIUM – Target Retail: 45 +</a:t>
            </a:r>
          </a:p>
          <a:p>
            <a:pPr>
              <a:buFont typeface="Arial"/>
              <a:buChar char="•"/>
            </a:pPr>
            <a:endParaRPr lang="en-US" sz="1400" dirty="0">
              <a:latin typeface="Alright Sans Regular"/>
              <a:cs typeface="Alright Sans Regular"/>
            </a:endParaRPr>
          </a:p>
          <a:p>
            <a:pPr marL="285750" lvl="1">
              <a:buFont typeface="Arial"/>
              <a:buChar char="•"/>
            </a:pPr>
            <a:r>
              <a:rPr lang="en-US" sz="1400" b="1" dirty="0" smtClean="0">
                <a:latin typeface="Alright Sans Regular"/>
                <a:cs typeface="Alright Sans Regular"/>
              </a:rPr>
              <a:t>Powerful </a:t>
            </a:r>
            <a:r>
              <a:rPr lang="en-US" sz="1400" b="1" dirty="0">
                <a:latin typeface="Alright Sans Regular"/>
                <a:cs typeface="Alright Sans Regular"/>
              </a:rPr>
              <a:t>and Intense </a:t>
            </a:r>
            <a:r>
              <a:rPr lang="en-US" sz="1400" dirty="0">
                <a:latin typeface="Alright Sans Regular"/>
                <a:cs typeface="Alright Sans Regular"/>
              </a:rPr>
              <a:t>– These wines extract the most powerful character of the fruit expression, the terroir and </a:t>
            </a:r>
            <a:r>
              <a:rPr lang="en-US" sz="1400" dirty="0" smtClean="0">
                <a:latin typeface="Alright Sans Regular"/>
                <a:cs typeface="Alright Sans Regular"/>
              </a:rPr>
              <a:t>the oak with intense </a:t>
            </a:r>
            <a:r>
              <a:rPr lang="en-US" sz="1400" dirty="0">
                <a:latin typeface="Alright Sans Regular"/>
                <a:cs typeface="Alright Sans Regular"/>
              </a:rPr>
              <a:t>color and flavor concentration. Grapes are usually harvested at the end of the growing season and extended macerations are carried out. New oak or at least 50% </a:t>
            </a:r>
            <a:r>
              <a:rPr lang="en-US" sz="1400" dirty="0" smtClean="0">
                <a:latin typeface="Alright Sans Regular"/>
                <a:cs typeface="Alright Sans Regular"/>
              </a:rPr>
              <a:t>of it </a:t>
            </a:r>
            <a:r>
              <a:rPr lang="en-US" sz="1400" dirty="0">
                <a:latin typeface="Alright Sans Regular"/>
                <a:cs typeface="Alright Sans Regular"/>
              </a:rPr>
              <a:t>is required in its oak regime. </a:t>
            </a:r>
            <a:r>
              <a:rPr lang="en-US" sz="1300" dirty="0" smtClean="0">
                <a:latin typeface="Alright Sans Regular"/>
                <a:cs typeface="Alright Sans Regular"/>
              </a:rPr>
              <a:t>E.g. Lindaflor, Cobos</a:t>
            </a:r>
          </a:p>
          <a:p>
            <a:pPr marL="0" lvl="1" indent="0">
              <a:buNone/>
            </a:pPr>
            <a:endParaRPr lang="en-US" sz="1400" dirty="0" smtClean="0">
              <a:latin typeface="Alright Sans Regular"/>
              <a:cs typeface="Alright Sans Regular"/>
            </a:endParaRPr>
          </a:p>
          <a:p>
            <a:pPr marL="285750" lvl="1">
              <a:buFont typeface="Arial"/>
              <a:buChar char="•"/>
            </a:pPr>
            <a:r>
              <a:rPr lang="en-US" sz="1400" b="1" dirty="0" smtClean="0">
                <a:latin typeface="Alright Sans Regular"/>
                <a:cs typeface="Alright Sans Regular"/>
              </a:rPr>
              <a:t>Intense and Elegant - </a:t>
            </a:r>
            <a:r>
              <a:rPr lang="en-US" sz="1400" dirty="0" smtClean="0">
                <a:latin typeface="Alright Sans Regular"/>
                <a:cs typeface="Alright Sans Regular"/>
              </a:rPr>
              <a:t>These wines are a balance between the classic style and the powerful and intense. Grapes are harvested at the correct time to obtain ripeness but also to keep a natural acidity, concentration of fruit and flavor with an elegant mouthfeel. New oak or at least 50% of it is required in its oak regime. E.g. </a:t>
            </a:r>
            <a:r>
              <a:rPr lang="en-US" sz="1300" dirty="0" smtClean="0">
                <a:latin typeface="Alright Sans Regular"/>
                <a:cs typeface="Alright Sans Regular"/>
              </a:rPr>
              <a:t>Gimenez </a:t>
            </a:r>
            <a:r>
              <a:rPr lang="en-US" sz="1300" dirty="0">
                <a:latin typeface="Alright Sans Regular"/>
                <a:cs typeface="Alright Sans Regular"/>
              </a:rPr>
              <a:t>R</a:t>
            </a:r>
            <a:r>
              <a:rPr lang="en-US" sz="1300" dirty="0" smtClean="0">
                <a:latin typeface="Alright Sans Regular"/>
                <a:cs typeface="Alright Sans Regular"/>
              </a:rPr>
              <a:t>iili Gran Familia, Mendel Unus, Catena Zapata </a:t>
            </a:r>
            <a:r>
              <a:rPr lang="en-US" sz="1300" dirty="0" smtClean="0">
                <a:latin typeface="Alright Sans Regular"/>
                <a:cs typeface="Alright Sans Regular"/>
              </a:rPr>
              <a:t>Alta, </a:t>
            </a:r>
            <a:r>
              <a:rPr lang="en-US" sz="1300" dirty="0" err="1" smtClean="0">
                <a:latin typeface="Alright Sans Regular"/>
                <a:cs typeface="Alright Sans Regular"/>
              </a:rPr>
              <a:t>Recuerdo</a:t>
            </a:r>
            <a:r>
              <a:rPr lang="en-US" sz="1300" dirty="0" smtClean="0">
                <a:latin typeface="Alright Sans Regular"/>
                <a:cs typeface="Alright Sans Regular"/>
              </a:rPr>
              <a:t> Gran Corte.</a:t>
            </a:r>
            <a:endParaRPr lang="en-US" sz="1300" dirty="0" smtClean="0">
              <a:latin typeface="Alright Sans Regular"/>
              <a:cs typeface="Alright Sans Regular"/>
            </a:endParaRPr>
          </a:p>
          <a:p>
            <a:pPr marL="285750" lvl="1">
              <a:buFont typeface="Arial"/>
              <a:buChar char="•"/>
            </a:pPr>
            <a:endParaRPr lang="en-US" sz="1400" dirty="0">
              <a:latin typeface="Alright Sans Regular"/>
              <a:cs typeface="Alright Sans Regular"/>
            </a:endParaRPr>
          </a:p>
          <a:p>
            <a:pPr marL="285750" lvl="1">
              <a:buFont typeface="Arial"/>
              <a:buChar char="•"/>
            </a:pPr>
            <a:r>
              <a:rPr lang="en-US" sz="1400" b="1" dirty="0">
                <a:latin typeface="Alright Sans Regular"/>
                <a:cs typeface="Alright Sans Regular"/>
              </a:rPr>
              <a:t>Classic and Elegant </a:t>
            </a:r>
            <a:r>
              <a:rPr lang="en-US" sz="1400" dirty="0">
                <a:latin typeface="Alright Sans Regular"/>
                <a:cs typeface="Alright Sans Regular"/>
              </a:rPr>
              <a:t>– These wines are characterized by their natural acidity and are harvested a bit earlier to obtain this character. They exhibit more spice notes and tend to be leaner in style than the concentrated styles. New oak or at least 50% </a:t>
            </a:r>
            <a:r>
              <a:rPr lang="en-US" sz="1400" dirty="0" smtClean="0">
                <a:latin typeface="Alright Sans Regular"/>
                <a:cs typeface="Alright Sans Regular"/>
              </a:rPr>
              <a:t>of it is </a:t>
            </a:r>
            <a:r>
              <a:rPr lang="en-US" sz="1400" dirty="0">
                <a:latin typeface="Alright Sans Regular"/>
                <a:cs typeface="Alright Sans Regular"/>
              </a:rPr>
              <a:t>required in its oak regime.  </a:t>
            </a:r>
            <a:r>
              <a:rPr lang="en-US" sz="1400" dirty="0" smtClean="0">
                <a:latin typeface="Alright Sans Regular"/>
                <a:cs typeface="Alright Sans Regular"/>
              </a:rPr>
              <a:t>E.g</a:t>
            </a:r>
            <a:r>
              <a:rPr lang="en-US" sz="1300" dirty="0" smtClean="0">
                <a:latin typeface="Alright Sans Regular"/>
                <a:cs typeface="Alright Sans Regular"/>
              </a:rPr>
              <a:t>. Atamisque, La Azul Gran Reserva </a:t>
            </a:r>
          </a:p>
          <a:p>
            <a:pPr marL="285750" lvl="1">
              <a:buFont typeface="Arial"/>
              <a:buChar char="•"/>
            </a:pPr>
            <a:endParaRPr lang="en-US" sz="1400" dirty="0">
              <a:latin typeface="Alright Sans Regular"/>
              <a:cs typeface="Alright Sans Regular"/>
            </a:endParaRPr>
          </a:p>
          <a:p>
            <a:pPr marL="0" lvl="1" indent="0">
              <a:buNone/>
            </a:pPr>
            <a:endParaRPr lang="en-US" sz="1400" dirty="0" smtClean="0">
              <a:latin typeface="Alright Sans Regular"/>
              <a:cs typeface="Alright Sans Regular"/>
            </a:endParaRPr>
          </a:p>
        </p:txBody>
      </p:sp>
    </p:spTree>
    <p:extLst>
      <p:ext uri="{BB962C8B-B14F-4D97-AF65-F5344CB8AC3E}">
        <p14:creationId xmlns:p14="http://schemas.microsoft.com/office/powerpoint/2010/main" val="560113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b="8457"/>
          <a:stretch/>
        </p:blipFill>
        <p:spPr>
          <a:xfrm>
            <a:off x="0" y="4336609"/>
            <a:ext cx="9144000" cy="806891"/>
          </a:xfrm>
          <a:prstGeom prst="rect">
            <a:avLst/>
          </a:prstGeom>
        </p:spPr>
      </p:pic>
      <p:sp>
        <p:nvSpPr>
          <p:cNvPr id="11" name="Title 10"/>
          <p:cNvSpPr>
            <a:spLocks noGrp="1"/>
          </p:cNvSpPr>
          <p:nvPr>
            <p:ph type="title"/>
          </p:nvPr>
        </p:nvSpPr>
        <p:spPr>
          <a:xfrm>
            <a:off x="611560" y="205979"/>
            <a:ext cx="8075240" cy="637579"/>
          </a:xfrm>
        </p:spPr>
        <p:txBody>
          <a:bodyPr>
            <a:normAutofit/>
          </a:bodyPr>
          <a:lstStyle/>
          <a:p>
            <a:r>
              <a:rPr lang="en-US" sz="2800" dirty="0">
                <a:latin typeface="Alright Sans Regular"/>
                <a:cs typeface="Alright Sans Regular"/>
              </a:rPr>
              <a:t>WINEMAKING </a:t>
            </a:r>
            <a:r>
              <a:rPr lang="en-US" sz="2800" dirty="0" smtClean="0">
                <a:latin typeface="Alright Sans Regular"/>
                <a:cs typeface="Alright Sans Regular"/>
              </a:rPr>
              <a:t>2015</a:t>
            </a:r>
            <a:endParaRPr lang="en-US" sz="2800" dirty="0"/>
          </a:p>
        </p:txBody>
      </p:sp>
      <p:sp>
        <p:nvSpPr>
          <p:cNvPr id="12" name="Content Placeholder 11"/>
          <p:cNvSpPr>
            <a:spLocks noGrp="1"/>
          </p:cNvSpPr>
          <p:nvPr>
            <p:ph idx="1"/>
          </p:nvPr>
        </p:nvSpPr>
        <p:spPr>
          <a:xfrm>
            <a:off x="539552" y="915567"/>
            <a:ext cx="8147248" cy="3240360"/>
          </a:xfrm>
          <a:solidFill>
            <a:srgbClr val="EBF1DE"/>
          </a:solidFill>
        </p:spPr>
        <p:txBody>
          <a:bodyPr>
            <a:normAutofit/>
          </a:bodyPr>
          <a:lstStyle/>
          <a:p>
            <a:pPr marL="0" indent="0" algn="ctr">
              <a:buNone/>
            </a:pPr>
            <a:r>
              <a:rPr lang="en-US" sz="1400" b="1" dirty="0"/>
              <a:t>RANGES &amp; STYLES </a:t>
            </a:r>
            <a:r>
              <a:rPr lang="en-US" sz="1400" b="1" dirty="0" smtClean="0"/>
              <a:t>| RED WINES</a:t>
            </a:r>
            <a:endParaRPr lang="en-US" sz="1400" b="1" dirty="0"/>
          </a:p>
          <a:p>
            <a:pPr marL="0" lvl="0" indent="0">
              <a:buNone/>
            </a:pPr>
            <a:endParaRPr lang="en-US" sz="1400" b="1" dirty="0">
              <a:latin typeface="Alright Sans Regular"/>
              <a:cs typeface="Alright Sans Regular"/>
            </a:endParaRPr>
          </a:p>
          <a:p>
            <a:pPr marL="0" lvl="0" indent="0">
              <a:buNone/>
            </a:pPr>
            <a:r>
              <a:rPr lang="en-US" sz="1400" b="1" dirty="0" smtClean="0">
                <a:latin typeface="Alright Sans Regular"/>
                <a:cs typeface="Alright Sans Regular"/>
              </a:rPr>
              <a:t>4. BARREL FERMENTED – Target Retail: 65 +</a:t>
            </a:r>
          </a:p>
          <a:p>
            <a:pPr marL="0" lvl="0" indent="0">
              <a:buNone/>
            </a:pPr>
            <a:endParaRPr lang="en-US" sz="1400" dirty="0">
              <a:latin typeface="Alright Sans Regular"/>
              <a:cs typeface="Alright Sans Regular"/>
            </a:endParaRPr>
          </a:p>
          <a:p>
            <a:pPr marL="285750" lvl="1">
              <a:buFont typeface="Arial"/>
              <a:buChar char="•"/>
            </a:pPr>
            <a:r>
              <a:rPr lang="en-US" sz="1400" b="1" dirty="0">
                <a:latin typeface="Alright Sans Regular"/>
                <a:cs typeface="Alright Sans Regular"/>
              </a:rPr>
              <a:t>Powerful and Intense </a:t>
            </a:r>
            <a:r>
              <a:rPr lang="en-US" sz="1400" dirty="0">
                <a:latin typeface="Alright Sans Regular"/>
                <a:cs typeface="Alright Sans Regular"/>
              </a:rPr>
              <a:t>– These wines extract the most powerful character of the fruit expression, the terroir and </a:t>
            </a:r>
            <a:r>
              <a:rPr lang="en-US" sz="1400" dirty="0" smtClean="0">
                <a:latin typeface="Alright Sans Regular"/>
                <a:cs typeface="Alright Sans Regular"/>
              </a:rPr>
              <a:t>the oak with </a:t>
            </a:r>
            <a:r>
              <a:rPr lang="en-US" sz="1400" dirty="0">
                <a:latin typeface="Alright Sans Regular"/>
                <a:cs typeface="Alright Sans Regular"/>
              </a:rPr>
              <a:t>powerful color and flavor concentration. Grapes are usually harvested at the end of the growing season and extended macerations are carried out. </a:t>
            </a:r>
            <a:r>
              <a:rPr lang="en-US" sz="1400" dirty="0" smtClean="0">
                <a:latin typeface="Alright Sans Regular"/>
                <a:cs typeface="Alright Sans Regular"/>
              </a:rPr>
              <a:t>100% new oak is </a:t>
            </a:r>
            <a:r>
              <a:rPr lang="en-US" sz="1400" dirty="0">
                <a:latin typeface="Alright Sans Regular"/>
                <a:cs typeface="Alright Sans Regular"/>
              </a:rPr>
              <a:t>required in its oak regime</a:t>
            </a:r>
            <a:r>
              <a:rPr lang="en-US" sz="1200" dirty="0">
                <a:latin typeface="Alright Sans Regular"/>
                <a:cs typeface="Alright Sans Regular"/>
              </a:rPr>
              <a:t>. E.g. </a:t>
            </a:r>
            <a:r>
              <a:rPr lang="en-US" sz="1200" dirty="0" smtClean="0">
                <a:latin typeface="Alright Sans Regular"/>
                <a:cs typeface="Alright Sans Regular"/>
              </a:rPr>
              <a:t>Lindaflor</a:t>
            </a:r>
            <a:r>
              <a:rPr lang="en-US" sz="1200" dirty="0">
                <a:latin typeface="Alright Sans Regular"/>
                <a:cs typeface="Alright Sans Regular"/>
              </a:rPr>
              <a:t> </a:t>
            </a:r>
            <a:r>
              <a:rPr lang="en-US" sz="1200" dirty="0" smtClean="0">
                <a:latin typeface="Alright Sans Regular"/>
                <a:cs typeface="Alright Sans Regular"/>
              </a:rPr>
              <a:t>La </a:t>
            </a:r>
            <a:r>
              <a:rPr lang="en-US" sz="1200" dirty="0" err="1" smtClean="0">
                <a:latin typeface="Alright Sans Regular"/>
                <a:cs typeface="Alright Sans Regular"/>
              </a:rPr>
              <a:t>Violeta</a:t>
            </a:r>
            <a:endParaRPr lang="en-US" sz="1200" dirty="0">
              <a:latin typeface="Alright Sans Regular"/>
              <a:cs typeface="Alright Sans Regular"/>
            </a:endParaRPr>
          </a:p>
          <a:p>
            <a:pPr marL="0" lvl="1" indent="0">
              <a:buNone/>
            </a:pPr>
            <a:endParaRPr lang="en-US" sz="1400" dirty="0">
              <a:latin typeface="Alright Sans Regular"/>
              <a:cs typeface="Alright Sans Regular"/>
            </a:endParaRPr>
          </a:p>
          <a:p>
            <a:pPr marL="285750" lvl="1">
              <a:buFont typeface="Arial"/>
              <a:buChar char="•"/>
            </a:pPr>
            <a:r>
              <a:rPr lang="en-US" sz="1400" b="1" dirty="0">
                <a:latin typeface="Alright Sans Regular"/>
                <a:cs typeface="Alright Sans Regular"/>
              </a:rPr>
              <a:t>Intense and Elegant - </a:t>
            </a:r>
            <a:r>
              <a:rPr lang="en-US" sz="1400" dirty="0">
                <a:latin typeface="Alright Sans Regular"/>
                <a:cs typeface="Alright Sans Regular"/>
              </a:rPr>
              <a:t>These wines are a balance between the classic style and the powerful and intense. Grapes are harvested at the correct time to obtain ripeness but also </a:t>
            </a:r>
            <a:r>
              <a:rPr lang="en-US" sz="1400" dirty="0" smtClean="0">
                <a:latin typeface="Alright Sans Regular"/>
                <a:cs typeface="Alright Sans Regular"/>
              </a:rPr>
              <a:t>keep </a:t>
            </a:r>
            <a:r>
              <a:rPr lang="en-US" sz="1400" dirty="0">
                <a:latin typeface="Alright Sans Regular"/>
                <a:cs typeface="Alright Sans Regular"/>
              </a:rPr>
              <a:t>natural </a:t>
            </a:r>
            <a:r>
              <a:rPr lang="en-US" sz="1400" dirty="0" smtClean="0">
                <a:latin typeface="Alright Sans Regular"/>
                <a:cs typeface="Alright Sans Regular"/>
              </a:rPr>
              <a:t>acidity, concentration </a:t>
            </a:r>
            <a:r>
              <a:rPr lang="en-US" sz="1400" dirty="0">
                <a:latin typeface="Alright Sans Regular"/>
                <a:cs typeface="Alright Sans Regular"/>
              </a:rPr>
              <a:t>of fruit and flavor with an elegant mouthfeel</a:t>
            </a:r>
            <a:r>
              <a:rPr lang="en-US" sz="1400" dirty="0" smtClean="0">
                <a:latin typeface="Alright Sans Regular"/>
                <a:cs typeface="Alright Sans Regular"/>
              </a:rPr>
              <a:t>. 100% new </a:t>
            </a:r>
            <a:r>
              <a:rPr lang="en-US" sz="1400" dirty="0">
                <a:latin typeface="Alright Sans Regular"/>
                <a:cs typeface="Alright Sans Regular"/>
              </a:rPr>
              <a:t>oak </a:t>
            </a:r>
            <a:r>
              <a:rPr lang="en-US" sz="1400" dirty="0" smtClean="0">
                <a:latin typeface="Alright Sans Regular"/>
                <a:cs typeface="Alright Sans Regular"/>
              </a:rPr>
              <a:t>is </a:t>
            </a:r>
            <a:r>
              <a:rPr lang="en-US" sz="1400" dirty="0">
                <a:latin typeface="Alright Sans Regular"/>
                <a:cs typeface="Alright Sans Regular"/>
              </a:rPr>
              <a:t>required in its oak regime</a:t>
            </a:r>
            <a:r>
              <a:rPr lang="en-US" sz="1400" dirty="0" smtClean="0">
                <a:latin typeface="Alright Sans Regular"/>
                <a:cs typeface="Alright Sans Regular"/>
              </a:rPr>
              <a:t>. </a:t>
            </a:r>
            <a:r>
              <a:rPr lang="en-US" sz="1200" dirty="0" smtClean="0">
                <a:latin typeface="Alright Sans Regular"/>
                <a:cs typeface="Alright Sans Regular"/>
              </a:rPr>
              <a:t>E.g. Cuvelier Grand Malbec</a:t>
            </a:r>
            <a:endParaRPr lang="en-US" sz="1200" dirty="0" smtClean="0"/>
          </a:p>
        </p:txBody>
      </p:sp>
    </p:spTree>
    <p:extLst>
      <p:ext uri="{BB962C8B-B14F-4D97-AF65-F5344CB8AC3E}">
        <p14:creationId xmlns:p14="http://schemas.microsoft.com/office/powerpoint/2010/main" val="35624359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15397</TotalTime>
  <Words>3264</Words>
  <Application>Microsoft Macintosh PowerPoint</Application>
  <PresentationFormat>On-screen Show (16:9)</PresentationFormat>
  <Paragraphs>282</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Tema de Office</vt:lpstr>
      <vt:lpstr>PowerPoint Presentation</vt:lpstr>
      <vt:lpstr>PowerPoint Presentation</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WINEMAKING 2015</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Luciana Gomez</dc:creator>
  <cp:lastModifiedBy>MARIANA ONOFRI</cp:lastModifiedBy>
  <cp:revision>55</cp:revision>
  <dcterms:created xsi:type="dcterms:W3CDTF">2013-09-12T18:25:29Z</dcterms:created>
  <dcterms:modified xsi:type="dcterms:W3CDTF">2014-09-09T00:53:28Z</dcterms:modified>
</cp:coreProperties>
</file>