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56" r:id="rId2"/>
    <p:sldId id="285" r:id="rId3"/>
    <p:sldId id="293" r:id="rId4"/>
    <p:sldId id="259" r:id="rId5"/>
    <p:sldId id="287" r:id="rId6"/>
    <p:sldId id="297" r:id="rId7"/>
    <p:sldId id="290" r:id="rId8"/>
    <p:sldId id="286" r:id="rId9"/>
    <p:sldId id="307" r:id="rId10"/>
    <p:sldId id="283" r:id="rId11"/>
    <p:sldId id="311" r:id="rId12"/>
    <p:sldId id="301" r:id="rId13"/>
    <p:sldId id="276" r:id="rId14"/>
    <p:sldId id="298" r:id="rId15"/>
    <p:sldId id="281" r:id="rId16"/>
    <p:sldId id="282" r:id="rId17"/>
    <p:sldId id="273" r:id="rId18"/>
    <p:sldId id="277" r:id="rId19"/>
    <p:sldId id="278" r:id="rId20"/>
    <p:sldId id="280" r:id="rId21"/>
    <p:sldId id="279" r:id="rId22"/>
    <p:sldId id="299" r:id="rId23"/>
    <p:sldId id="258" r:id="rId24"/>
    <p:sldId id="308" r:id="rId25"/>
    <p:sldId id="268" r:id="rId26"/>
    <p:sldId id="284" r:id="rId27"/>
    <p:sldId id="257" r:id="rId28"/>
    <p:sldId id="272" r:id="rId29"/>
    <p:sldId id="275" r:id="rId30"/>
    <p:sldId id="274" r:id="rId31"/>
    <p:sldId id="310" r:id="rId32"/>
    <p:sldId id="289" r:id="rId33"/>
    <p:sldId id="309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 snapToGrid="0" snapToObjects="1">
      <p:cViewPr varScale="1">
        <p:scale>
          <a:sx n="88" d="100"/>
          <a:sy n="88" d="100"/>
        </p:scale>
        <p:origin x="-1064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michaelhevans1:Downloads:Estadisticas%20plantaci&#243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michaelhevans1:Downloads:Estadisticas%20plantaci&#243;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hevans1:Downloads:WMP%202013%20-%20Winemaking%20Pla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ichaelhevans1:Downloads:WMP%202013%20-%20Winemaking%20Pla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Workbook4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michaelhevans1:Downloads:Workbook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michaelhevans1:Downloads:Workbook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Varietals Planted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latin typeface="Alright Sans Regular"/>
                <a:cs typeface="Alright Sans Regular"/>
              </a:defRPr>
            </a:pPr>
            <a:r>
              <a:rPr lang="en-US" sz="3600" cap="small">
                <a:latin typeface="Alright Sans Regular"/>
                <a:cs typeface="Alright Sans Regular"/>
              </a:rPr>
              <a:t>Varietals Planted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Hoja1!$E$2:$E$12</c:f>
              <c:strCache>
                <c:ptCount val="11"/>
                <c:pt idx="0">
                  <c:v>Malbec</c:v>
                </c:pt>
                <c:pt idx="1">
                  <c:v>C. Franc</c:v>
                </c:pt>
                <c:pt idx="2">
                  <c:v>Merlot</c:v>
                </c:pt>
                <c:pt idx="3">
                  <c:v>C. Sauvignon</c:v>
                </c:pt>
                <c:pt idx="4">
                  <c:v>Syrah</c:v>
                </c:pt>
                <c:pt idx="5">
                  <c:v>Petit Verdot</c:v>
                </c:pt>
                <c:pt idx="6">
                  <c:v>Torrontes</c:v>
                </c:pt>
                <c:pt idx="7">
                  <c:v>Pinot Noir</c:v>
                </c:pt>
                <c:pt idx="8">
                  <c:v>Chardonnay</c:v>
                </c:pt>
                <c:pt idx="9">
                  <c:v>Tempranillo</c:v>
                </c:pt>
                <c:pt idx="10">
                  <c:v>Other</c:v>
                </c:pt>
              </c:strCache>
            </c:strRef>
          </c:cat>
          <c:val>
            <c:numRef>
              <c:f>Hoja1!$F$2:$F$12</c:f>
              <c:numCache>
                <c:formatCode>0.00%</c:formatCode>
                <c:ptCount val="11"/>
                <c:pt idx="0">
                  <c:v>0.556093924711144</c:v>
                </c:pt>
                <c:pt idx="1">
                  <c:v>0.121803950801342</c:v>
                </c:pt>
                <c:pt idx="2">
                  <c:v>0.0733507267983601</c:v>
                </c:pt>
                <c:pt idx="3">
                  <c:v>0.0657472978009691</c:v>
                </c:pt>
                <c:pt idx="4">
                  <c:v>0.0620201267238166</c:v>
                </c:pt>
                <c:pt idx="5">
                  <c:v>0.0250465896384644</c:v>
                </c:pt>
                <c:pt idx="6">
                  <c:v>0.0205739843458815</c:v>
                </c:pt>
                <c:pt idx="7">
                  <c:v>0.0171449869549012</c:v>
                </c:pt>
                <c:pt idx="8">
                  <c:v>0.0141632500931793</c:v>
                </c:pt>
                <c:pt idx="9">
                  <c:v>0.0123742079761461</c:v>
                </c:pt>
                <c:pt idx="10">
                  <c:v>0.0316809541557957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latin typeface="Alright Sans Regular"/>
                <a:cs typeface="Alright Sans Regular"/>
              </a:defRPr>
            </a:pPr>
            <a:r>
              <a:rPr lang="en-US">
                <a:latin typeface="Alright Sans Regular"/>
                <a:cs typeface="Alright Sans Regular"/>
              </a:rPr>
              <a:t>Quantity</a:t>
            </a:r>
            <a:r>
              <a:rPr lang="en-US" baseline="0">
                <a:latin typeface="Alright Sans Regular"/>
                <a:cs typeface="Alright Sans Regular"/>
              </a:rPr>
              <a:t> of wine produced per owner</a:t>
            </a:r>
            <a:endParaRPr lang="en-US">
              <a:latin typeface="Alright Sans Regular"/>
              <a:cs typeface="Alright Sans Regular"/>
            </a:endParaRP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600" cap="small">
                <a:latin typeface="Alright Sans Regular"/>
                <a:cs typeface="Alright Sans Regular"/>
              </a:defRPr>
            </a:pPr>
            <a:r>
              <a:rPr lang="en-US" sz="3600" cap="small" dirty="0">
                <a:latin typeface="Alright Sans Regular"/>
                <a:cs typeface="Alright Sans Regular"/>
              </a:rPr>
              <a:t>Quantity</a:t>
            </a:r>
            <a:r>
              <a:rPr lang="en-US" sz="3600" cap="small" baseline="0" dirty="0">
                <a:latin typeface="Alright Sans Regular"/>
                <a:cs typeface="Alright Sans Regular"/>
              </a:rPr>
              <a:t> </a:t>
            </a:r>
            <a:r>
              <a:rPr lang="en-US" sz="3600" cap="small" baseline="0" dirty="0" smtClean="0">
                <a:latin typeface="Alright Sans Regular"/>
                <a:cs typeface="Alright Sans Regular"/>
              </a:rPr>
              <a:t>produced </a:t>
            </a:r>
            <a:r>
              <a:rPr lang="en-US" sz="3600" cap="small" baseline="0" dirty="0">
                <a:latin typeface="Alright Sans Regular"/>
                <a:cs typeface="Alright Sans Regular"/>
              </a:rPr>
              <a:t>per owner</a:t>
            </a:r>
            <a:endParaRPr lang="en-US" sz="3600" cap="small" dirty="0">
              <a:latin typeface="Alright Sans Regular"/>
              <a:cs typeface="Alright Sans Regular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lright Sans Regular"/>
                    <a:cs typeface="Alright Sans Regular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'Winemaking Plan'!$F$145:$F$149</c:f>
              <c:strCache>
                <c:ptCount val="5"/>
                <c:pt idx="0">
                  <c:v>&lt;300 Bottles</c:v>
                </c:pt>
                <c:pt idx="1">
                  <c:v>301-999 Bottles</c:v>
                </c:pt>
                <c:pt idx="2">
                  <c:v>1000-5000 Bottles</c:v>
                </c:pt>
                <c:pt idx="3">
                  <c:v>5000-10000 Bottles</c:v>
                </c:pt>
                <c:pt idx="4">
                  <c:v>&gt;10000 Bottles</c:v>
                </c:pt>
              </c:strCache>
            </c:strRef>
          </c:cat>
          <c:val>
            <c:numRef>
              <c:f>'Winemaking Plan'!$G$145:$G$149</c:f>
              <c:numCache>
                <c:formatCode>0%</c:formatCode>
                <c:ptCount val="5"/>
                <c:pt idx="0">
                  <c:v>0.5</c:v>
                </c:pt>
                <c:pt idx="1">
                  <c:v>0.15625</c:v>
                </c:pt>
                <c:pt idx="2">
                  <c:v>0.2890625</c:v>
                </c:pt>
                <c:pt idx="3">
                  <c:v>0.0390625</c:v>
                </c:pt>
                <c:pt idx="4">
                  <c:v>0.015625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Wine levels</a:t>
            </a:r>
            <a:r>
              <a:rPr lang="en-US" sz="2400" baseline="0" dirty="0"/>
              <a:t> produced (2013)</a:t>
            </a:r>
            <a:endParaRPr lang="en-US" sz="2400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000" cap="small">
                <a:latin typeface="Alright Sans"/>
              </a:defRPr>
            </a:pPr>
            <a:r>
              <a:rPr lang="en-US" sz="4000" cap="small">
                <a:latin typeface="Alright Sans"/>
              </a:rPr>
              <a:t>Wine levels</a:t>
            </a:r>
            <a:r>
              <a:rPr lang="en-US" sz="4000" cap="small" baseline="0">
                <a:latin typeface="Alright Sans"/>
              </a:rPr>
              <a:t> produced (2013)</a:t>
            </a:r>
            <a:endParaRPr lang="en-US" sz="4000" cap="small">
              <a:latin typeface="Alright Sans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Alright San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Sheet1!$E$18:$E$21</c:f>
              <c:strCache>
                <c:ptCount val="4"/>
                <c:pt idx="0">
                  <c:v>PREMIUM</c:v>
                </c:pt>
                <c:pt idx="1">
                  <c:v>SUPER PREMIUM</c:v>
                </c:pt>
                <c:pt idx="2">
                  <c:v>PREMIUM PLUS</c:v>
                </c:pt>
                <c:pt idx="3">
                  <c:v>BARREL FERMENTATION</c:v>
                </c:pt>
              </c:strCache>
            </c:strRef>
          </c:cat>
          <c:val>
            <c:numRef>
              <c:f>Sheet1!$F$18:$F$21</c:f>
              <c:numCache>
                <c:formatCode>0%</c:formatCode>
                <c:ptCount val="4"/>
                <c:pt idx="0">
                  <c:v>0.470228059277664</c:v>
                </c:pt>
                <c:pt idx="1">
                  <c:v>0.42328511846659</c:v>
                </c:pt>
                <c:pt idx="2">
                  <c:v>0.0612299227970539</c:v>
                </c:pt>
                <c:pt idx="3">
                  <c:v>0.045256899458692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3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3600" cap="small">
                <a:latin typeface="Alright Sans Regular"/>
                <a:cs typeface="Alright Sans Regular"/>
              </a:rPr>
              <a:t>Wines</a:t>
            </a:r>
            <a:r>
              <a:rPr lang="en-US" sz="3600" cap="small" baseline="0">
                <a:latin typeface="Alright Sans Regular"/>
                <a:cs typeface="Alright Sans Regular"/>
              </a:rPr>
              <a:t> produced by owners</a:t>
            </a:r>
            <a:endParaRPr lang="en-US" sz="3600" cap="small">
              <a:latin typeface="Alright Sans Regular"/>
              <a:cs typeface="Alright Sans Regular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Sheet1!$E$2:$E$13</c:f>
              <c:strCache>
                <c:ptCount val="12"/>
                <c:pt idx="0">
                  <c:v>MALBEC</c:v>
                </c:pt>
                <c:pt idx="1">
                  <c:v>BLEND</c:v>
                </c:pt>
                <c:pt idx="2">
                  <c:v>CAB FRANC</c:v>
                </c:pt>
                <c:pt idx="3">
                  <c:v>TORRONTES</c:v>
                </c:pt>
                <c:pt idx="4">
                  <c:v>CAB SAUV</c:v>
                </c:pt>
                <c:pt idx="5">
                  <c:v>MERLOT</c:v>
                </c:pt>
                <c:pt idx="6">
                  <c:v>SYRAH</c:v>
                </c:pt>
                <c:pt idx="7">
                  <c:v>ROSE</c:v>
                </c:pt>
                <c:pt idx="8">
                  <c:v>SAUV BLANC</c:v>
                </c:pt>
                <c:pt idx="9">
                  <c:v>PETIT VERDOT</c:v>
                </c:pt>
                <c:pt idx="10">
                  <c:v>TEMPRANILLO</c:v>
                </c:pt>
                <c:pt idx="11">
                  <c:v>CHARDONNAY</c:v>
                </c:pt>
              </c:strCache>
            </c:strRef>
          </c:cat>
          <c:val>
            <c:numRef>
              <c:f>Sheet1!$F$2:$F$13</c:f>
              <c:numCache>
                <c:formatCode>0.0%</c:formatCode>
                <c:ptCount val="12"/>
                <c:pt idx="0">
                  <c:v>0.693184554868748</c:v>
                </c:pt>
                <c:pt idx="1">
                  <c:v>0.0830858152043028</c:v>
                </c:pt>
                <c:pt idx="2">
                  <c:v>0.051778116721522</c:v>
                </c:pt>
                <c:pt idx="3">
                  <c:v>0.0504134221722726</c:v>
                </c:pt>
                <c:pt idx="4">
                  <c:v>0.0461587862246127</c:v>
                </c:pt>
                <c:pt idx="5">
                  <c:v>0.030103556233443</c:v>
                </c:pt>
                <c:pt idx="6">
                  <c:v>0.0132455647427149</c:v>
                </c:pt>
                <c:pt idx="7">
                  <c:v>0.0127639078429798</c:v>
                </c:pt>
                <c:pt idx="8">
                  <c:v>0.00963313799470177</c:v>
                </c:pt>
                <c:pt idx="9">
                  <c:v>0.00481656899735089</c:v>
                </c:pt>
                <c:pt idx="10">
                  <c:v>0.00361242674801316</c:v>
                </c:pt>
                <c:pt idx="11">
                  <c:v>0.00120414224933772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2279416"/>
        <c:axId val="2082282520"/>
      </c:barChart>
      <c:catAx>
        <c:axId val="2082279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lright Sans Regular"/>
                <a:cs typeface="Alright Sans Regular"/>
              </a:defRPr>
            </a:pPr>
            <a:endParaRPr lang="en-US"/>
          </a:p>
        </c:txPr>
        <c:crossAx val="2082282520"/>
        <c:crosses val="autoZero"/>
        <c:auto val="1"/>
        <c:lblAlgn val="ctr"/>
        <c:lblOffset val="100"/>
        <c:noMultiLvlLbl val="0"/>
      </c:catAx>
      <c:valAx>
        <c:axId val="2082282520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lright Sans Regular"/>
                <a:cs typeface="Alright Sans Regular"/>
              </a:defRPr>
            </a:pPr>
            <a:endParaRPr lang="en-US"/>
          </a:p>
        </c:txPr>
        <c:crossAx val="2082279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5F451-F257-D04F-A342-D67F3A746B82}" type="datetimeFigureOut">
              <a:rPr lang="en-US" smtClean="0"/>
              <a:t>10/7/13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B60E4-7735-EA4E-BEAB-B5AA67EE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0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largest employer in </a:t>
            </a:r>
            <a:r>
              <a:rPr lang="en-US" dirty="0" err="1" smtClean="0"/>
              <a:t>Tunuyan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B60E4-7735-EA4E-BEAB-B5AA67EEA8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2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Not clearly defined yet</a:t>
            </a:r>
          </a:p>
          <a:p>
            <a:pPr lvl="1"/>
            <a:r>
              <a:rPr lang="en-US" dirty="0" smtClean="0"/>
              <a:t>The restrictions are threefold: 1) foreigners may not own more than 15% of all rural land in Argentina; 2) of that 15%, no more than 30% can be owned by foreign persons of the same nationality; and 3) no foreigner can own more than 2,500 acres total in any particular “zone.”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potentially avoid both, we working with the City of </a:t>
            </a:r>
            <a:r>
              <a:rPr lang="en-US" dirty="0" err="1" smtClean="0"/>
              <a:t>Tunuyan</a:t>
            </a:r>
            <a:r>
              <a:rPr lang="en-US" dirty="0" smtClean="0"/>
              <a:t> and the Mayor in particular to have our projected declared “urban.”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B60E4-7735-EA4E-BEAB-B5AA67EEA89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7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a result of high costs and some excess inventory, the quantity of grape being sold in the market was only 30-40% of what it they been over the last 10 years.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an economic anomaly in Argentina today – prices are artificially high.  Many items are just as costly as they are in the US – which means they are 4-6x more expensive than they were when I arrived 8 years ago.  That doesn’t make economic sense and a correction is inevitable.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Today the Peso is trading at the official rate at approximately $5.44 and on the “blue” market at $8.75.  The Peso devalued at 10.5% in the first half of 2013 and most experts expect that it will continue to devalue, outpacing inflation.  We expect to see an official rate of more than $6 by the end of the year and we may reach $7 in 2014.  Several analysts are predicting a faster and more dramatic correction – to $9-11.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B60E4-7735-EA4E-BEAB-B5AA67EEA89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9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1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0211"/>
            <a:ext cx="8229600" cy="326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9DA3-680A-0342-B1A5-03CAF37CB372}" type="datetimeFigureOut">
              <a:rPr lang="en-US" smtClean="0"/>
              <a:pPr/>
              <a:t>10/7/13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9D379-BA63-3B4C-9173-D077EE3102C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5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4097"/>
            <a:ext cx="9144000" cy="9436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 cap="small">
          <a:solidFill>
            <a:schemeClr val="tx1"/>
          </a:solidFill>
          <a:latin typeface="Alright Sans Regular"/>
          <a:ea typeface="+mj-ea"/>
          <a:cs typeface="Alright Sans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lright Sans Regular"/>
          <a:ea typeface="+mn-ea"/>
          <a:cs typeface="Alright 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lright Sans Regular"/>
          <a:ea typeface="+mn-ea"/>
          <a:cs typeface="Alright 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lright Sans Regular"/>
          <a:ea typeface="+mn-ea"/>
          <a:cs typeface="Alright 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lright Sans Regular"/>
          <a:ea typeface="+mn-ea"/>
          <a:cs typeface="Alright 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lright Sans Regular"/>
          <a:ea typeface="+mn-ea"/>
          <a:cs typeface="Alright 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Vines of Mendoza</a:t>
            </a:r>
            <a:br>
              <a:rPr lang="en-US" dirty="0" smtClean="0"/>
            </a:br>
            <a:r>
              <a:rPr lang="en-US" dirty="0" smtClean="0"/>
              <a:t>2013 Owners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67520"/>
            <a:ext cx="6400800" cy="594525"/>
          </a:xfrm>
        </p:spPr>
        <p:txBody>
          <a:bodyPr/>
          <a:lstStyle/>
          <a:p>
            <a:r>
              <a:rPr lang="en-US" dirty="0" smtClean="0"/>
              <a:t>September 19,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1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Structure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0 individual investors have contributed $10.2M in equity to grow the company</a:t>
            </a:r>
          </a:p>
          <a:p>
            <a:endParaRPr lang="en-US" dirty="0" smtClean="0"/>
          </a:p>
          <a:p>
            <a:r>
              <a:rPr lang="en-US" dirty="0" smtClean="0"/>
              <a:t>Board of Directors with 3 management representatives and 4 investor reps (3 of which are also PV owners)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2922233"/>
          </a:xfrm>
        </p:spPr>
        <p:txBody>
          <a:bodyPr/>
          <a:lstStyle/>
          <a:p>
            <a:r>
              <a:rPr lang="en-US" dirty="0" smtClean="0"/>
              <a:t>PRIVATE </a:t>
            </a:r>
            <a:br>
              <a:rPr lang="en-US" dirty="0" smtClean="0"/>
            </a:br>
            <a:r>
              <a:rPr lang="en-US" dirty="0" smtClean="0"/>
              <a:t>VINEYARDS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7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430" y="4079651"/>
            <a:ext cx="870770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Site Plan -  SET 3 - ENG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47"/>
            <a:ext cx="9144000" cy="546064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190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our Private Vineyard Owners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127 owners from 13 countries</a:t>
            </a:r>
          </a:p>
          <a:p>
            <a:pPr lvl="1"/>
            <a:r>
              <a:rPr lang="en-US" dirty="0" smtClean="0"/>
              <a:t>71% North America</a:t>
            </a:r>
          </a:p>
          <a:p>
            <a:pPr lvl="1"/>
            <a:r>
              <a:rPr lang="en-US" dirty="0" smtClean="0"/>
              <a:t>17% Brazil</a:t>
            </a:r>
          </a:p>
          <a:p>
            <a:pPr lvl="1"/>
            <a:r>
              <a:rPr lang="en-US" dirty="0"/>
              <a:t>8% Europe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% South &amp; Central America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% Australia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Approximately 20 new PV owners per year</a:t>
            </a:r>
          </a:p>
          <a:p>
            <a:endParaRPr lang="en-US" dirty="0" smtClean="0"/>
          </a:p>
          <a:p>
            <a:r>
              <a:rPr lang="en-US" dirty="0"/>
              <a:t>Average vineyard size is 5 acres (smallest is 1 and largest is 19 acres)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336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2731" y="1014430"/>
            <a:ext cx="4845884" cy="32039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78</a:t>
            </a:r>
            <a:r>
              <a:rPr lang="en-US" dirty="0"/>
              <a:t>% - Personal enjoyment </a:t>
            </a:r>
            <a:r>
              <a:rPr lang="en-US" dirty="0" smtClean="0"/>
              <a:t>  (</a:t>
            </a:r>
            <a:r>
              <a:rPr lang="en-US" dirty="0"/>
              <a:t>no commercial intentions)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21% </a:t>
            </a:r>
            <a:r>
              <a:rPr lang="en-US" dirty="0" smtClean="0"/>
              <a:t>- Personal </a:t>
            </a:r>
            <a:r>
              <a:rPr lang="en-US" dirty="0"/>
              <a:t>enjoyment and limited commercial desires (at least “break even)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6% </a:t>
            </a:r>
            <a:r>
              <a:rPr lang="en-US" dirty="0" smtClean="0"/>
              <a:t>- Commercial </a:t>
            </a:r>
            <a:r>
              <a:rPr lang="en-US" dirty="0"/>
              <a:t>interest – PVs as a business</a:t>
            </a:r>
          </a:p>
          <a:p>
            <a:endParaRPr lang="en-US" dirty="0"/>
          </a:p>
        </p:txBody>
      </p:sp>
      <p:pic>
        <p:nvPicPr>
          <p:cNvPr id="7" name="Content Placeholder 6" descr="_ME83997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22" r="-40522"/>
          <a:stretch>
            <a:fillRect/>
          </a:stretch>
        </p:blipFill>
        <p:spPr>
          <a:xfrm>
            <a:off x="4316996" y="845018"/>
            <a:ext cx="4600859" cy="3373392"/>
          </a:xfrm>
        </p:spPr>
      </p:pic>
    </p:spTree>
    <p:extLst>
      <p:ext uri="{BB962C8B-B14F-4D97-AF65-F5344CB8AC3E}">
        <p14:creationId xmlns:p14="http://schemas.microsoft.com/office/powerpoint/2010/main" val="326303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Vineyards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670 acres planted through 2012                         (18 different varietals)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100 additional acres will be planted in 2013 (including 3 new varietals - </a:t>
            </a:r>
            <a:r>
              <a:rPr lang="en-US" dirty="0" err="1"/>
              <a:t>Carmenere</a:t>
            </a:r>
            <a:r>
              <a:rPr lang="en-US" dirty="0"/>
              <a:t>, </a:t>
            </a:r>
            <a:r>
              <a:rPr lang="en-US" dirty="0" err="1"/>
              <a:t>Sangiovese</a:t>
            </a:r>
            <a:r>
              <a:rPr lang="en-US" dirty="0"/>
              <a:t> and </a:t>
            </a:r>
            <a:r>
              <a:rPr lang="en-US" dirty="0" err="1" smtClean="0"/>
              <a:t>Teroldego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We have 190 acres available for future sale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5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993649"/>
              </p:ext>
            </p:extLst>
          </p:nvPr>
        </p:nvGraphicFramePr>
        <p:xfrm>
          <a:off x="256182" y="74007"/>
          <a:ext cx="8686800" cy="423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540204"/>
              </p:ext>
            </p:extLst>
          </p:nvPr>
        </p:nvGraphicFramePr>
        <p:xfrm>
          <a:off x="946151" y="-11429"/>
          <a:ext cx="7382933" cy="424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785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Farming Strategy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210"/>
            <a:ext cx="8229600" cy="325372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Production for maximum quality, maximum revenue or somewhere in between</a:t>
            </a:r>
          </a:p>
          <a:p>
            <a:pPr lvl="1"/>
            <a:r>
              <a:rPr lang="en-US" dirty="0" smtClean="0"/>
              <a:t>Super Premium (&lt;2,000 kg/acre)</a:t>
            </a:r>
          </a:p>
          <a:p>
            <a:pPr lvl="1"/>
            <a:r>
              <a:rPr lang="en-US" dirty="0" smtClean="0"/>
              <a:t>Premium (Plus) (2,000-3,000 kg/acre)</a:t>
            </a:r>
          </a:p>
          <a:p>
            <a:pPr lvl="1"/>
            <a:r>
              <a:rPr lang="en-US" dirty="0" smtClean="0"/>
              <a:t>Commercial (4,000+ kg/acre - max quantity and revenue)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Malbec</a:t>
            </a:r>
            <a:r>
              <a:rPr lang="en-US" dirty="0" smtClean="0"/>
              <a:t> grapes are worth 20-50% more than other varietals on the open market</a:t>
            </a:r>
          </a:p>
          <a:p>
            <a:endParaRPr lang="en-US" dirty="0" smtClean="0"/>
          </a:p>
          <a:p>
            <a:r>
              <a:rPr lang="en-US" dirty="0" smtClean="0"/>
              <a:t>The Vines is building a brand around our grapes, which should create premium prices </a:t>
            </a:r>
          </a:p>
          <a:p>
            <a:endParaRPr lang="en-US" dirty="0" smtClean="0"/>
          </a:p>
          <a:p>
            <a:r>
              <a:rPr lang="en-US" dirty="0" err="1" smtClean="0"/>
              <a:t>Regrafting</a:t>
            </a:r>
            <a:r>
              <a:rPr lang="en-US" dirty="0" smtClean="0"/>
              <a:t> is an option to change varietals</a:t>
            </a:r>
          </a:p>
        </p:txBody>
      </p:sp>
    </p:spTree>
    <p:extLst>
      <p:ext uri="{BB962C8B-B14F-4D97-AF65-F5344CB8AC3E}">
        <p14:creationId xmlns:p14="http://schemas.microsoft.com/office/powerpoint/2010/main" val="207033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Winery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210"/>
            <a:ext cx="4925646" cy="3411982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360 fermentations in 2013!</a:t>
            </a:r>
          </a:p>
          <a:p>
            <a:endParaRPr lang="en-US" b="1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Capacity is 290,000 liters plus the </a:t>
            </a:r>
            <a:r>
              <a:rPr lang="en-US" dirty="0" err="1" smtClean="0">
                <a:solidFill>
                  <a:srgbClr val="000000"/>
                </a:solidFill>
              </a:rPr>
              <a:t>Gimenez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Rilli</a:t>
            </a:r>
            <a:r>
              <a:rPr lang="en-US" dirty="0" smtClean="0">
                <a:solidFill>
                  <a:srgbClr val="000000"/>
                </a:solidFill>
              </a:rPr>
              <a:t> winery for </a:t>
            </a:r>
            <a:r>
              <a:rPr lang="en-US" dirty="0" err="1" smtClean="0">
                <a:solidFill>
                  <a:srgbClr val="000000"/>
                </a:solidFill>
              </a:rPr>
              <a:t>Recuerdo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/>
              <a:t>W</a:t>
            </a:r>
            <a:r>
              <a:rPr lang="en-US" dirty="0" smtClean="0"/>
              <a:t>e added a new building for barrel storage, bottling, blending sessions and admin</a:t>
            </a:r>
          </a:p>
          <a:p>
            <a:endParaRPr lang="en-US" dirty="0" smtClean="0"/>
          </a:p>
          <a:p>
            <a:r>
              <a:rPr lang="en-US" dirty="0"/>
              <a:t>New bottling machine to enable greater QC, flexibility and cost </a:t>
            </a:r>
            <a:r>
              <a:rPr lang="en-US" dirty="0" smtClean="0"/>
              <a:t>control</a:t>
            </a:r>
          </a:p>
          <a:p>
            <a:endParaRPr lang="en-US" dirty="0"/>
          </a:p>
          <a:p>
            <a:r>
              <a:rPr lang="en-US" dirty="0" smtClean="0"/>
              <a:t>New fermentation building as capacity is needed (2015)</a:t>
            </a:r>
          </a:p>
        </p:txBody>
      </p:sp>
      <p:pic>
        <p:nvPicPr>
          <p:cNvPr id="4" name="Content Placeholder 3" descr="TVOM Barre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7" b="14677"/>
          <a:stretch>
            <a:fillRect/>
          </a:stretch>
        </p:blipFill>
        <p:spPr>
          <a:xfrm>
            <a:off x="5480620" y="1200747"/>
            <a:ext cx="3206180" cy="24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8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864112"/>
              </p:ext>
            </p:extLst>
          </p:nvPr>
        </p:nvGraphicFramePr>
        <p:xfrm>
          <a:off x="0" y="0"/>
          <a:ext cx="9144000" cy="41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527221"/>
              </p:ext>
            </p:extLst>
          </p:nvPr>
        </p:nvGraphicFramePr>
        <p:xfrm>
          <a:off x="0" y="0"/>
          <a:ext cx="9144000" cy="41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9457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Owners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information to manage and enjoy your vineyard – and make better wines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Gather feedback to improve our CS, VM and WM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Opportunity for sharing and friendships among owners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 a framework for the commercialization of wines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Drink some great wines and have some fun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5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166891"/>
              </p:ext>
            </p:extLst>
          </p:nvPr>
        </p:nvGraphicFramePr>
        <p:xfrm>
          <a:off x="457200" y="193574"/>
          <a:ext cx="8229600" cy="421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469456"/>
              </p:ext>
            </p:extLst>
          </p:nvPr>
        </p:nvGraphicFramePr>
        <p:xfrm>
          <a:off x="-34844" y="0"/>
          <a:ext cx="9178844" cy="415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15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481845"/>
              </p:ext>
            </p:extLst>
          </p:nvPr>
        </p:nvGraphicFramePr>
        <p:xfrm>
          <a:off x="0" y="1"/>
          <a:ext cx="9144000" cy="420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14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Winemaking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Overall quality is exceeding expectations and improving each year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Blending pool provides flexibility</a:t>
            </a:r>
          </a:p>
          <a:p>
            <a:endParaRPr lang="en-US" dirty="0"/>
          </a:p>
          <a:p>
            <a:r>
              <a:rPr lang="en-US" dirty="0" smtClean="0"/>
              <a:t>Winemaking opportunities from neighboring vineyards</a:t>
            </a:r>
          </a:p>
          <a:p>
            <a:endParaRPr lang="en-US" dirty="0" smtClean="0"/>
          </a:p>
          <a:p>
            <a:r>
              <a:rPr lang="en-US" dirty="0" smtClean="0"/>
              <a:t>Barrel fermentations are creating very interesting wines</a:t>
            </a:r>
          </a:p>
          <a:p>
            <a:endParaRPr lang="en-US" dirty="0" smtClean="0"/>
          </a:p>
          <a:p>
            <a:r>
              <a:rPr lang="en-US" dirty="0" smtClean="0"/>
              <a:t>Shared fermentations available to decrease costs</a:t>
            </a:r>
          </a:p>
          <a:p>
            <a:endParaRPr lang="en-US" dirty="0" smtClean="0"/>
          </a:p>
          <a:p>
            <a:r>
              <a:rPr lang="en-US" dirty="0" smtClean="0"/>
              <a:t>We are evaluating sparkling and late harvest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80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Vines Resort &amp; Spa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22 one &amp; two bedroom villas to open for New Years Eve!</a:t>
            </a:r>
          </a:p>
          <a:p>
            <a:pPr lvl="1"/>
            <a:r>
              <a:rPr lang="en-US" dirty="0"/>
              <a:t>70,000 square feet of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/>
              <a:t>U$15M </a:t>
            </a:r>
            <a:r>
              <a:rPr lang="en-US" dirty="0" smtClean="0"/>
              <a:t>investment</a:t>
            </a:r>
          </a:p>
          <a:p>
            <a:pPr lvl="1"/>
            <a:endParaRPr lang="en-US" dirty="0" smtClean="0"/>
          </a:p>
          <a:p>
            <a:r>
              <a:rPr lang="en-US" dirty="0"/>
              <a:t>Flying gym and massive spa (10,000 square feet)</a:t>
            </a:r>
          </a:p>
          <a:p>
            <a:pPr lvl="1"/>
            <a:r>
              <a:rPr lang="en-US" dirty="0"/>
              <a:t>Running and biking trails through vineyard (2.5, 5 &amp; 10k)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Fuegos</a:t>
            </a:r>
            <a:r>
              <a:rPr lang="en-US" dirty="0" smtClean="0"/>
              <a:t> with Francis </a:t>
            </a:r>
            <a:r>
              <a:rPr lang="en-US" dirty="0" err="1" smtClean="0"/>
              <a:t>Mallmann</a:t>
            </a:r>
            <a:r>
              <a:rPr lang="en-US" dirty="0" smtClean="0"/>
              <a:t> to open on October 14</a:t>
            </a:r>
          </a:p>
          <a:p>
            <a:endParaRPr lang="en-US" dirty="0" smtClean="0"/>
          </a:p>
          <a:p>
            <a:r>
              <a:rPr lang="en-US" dirty="0"/>
              <a:t>Rack rates from </a:t>
            </a:r>
            <a:r>
              <a:rPr lang="en-US" dirty="0" smtClean="0"/>
              <a:t>$400 to $1,700, based on season and villa size</a:t>
            </a:r>
          </a:p>
          <a:p>
            <a:endParaRPr lang="en-US" dirty="0" smtClean="0"/>
          </a:p>
          <a:p>
            <a:r>
              <a:rPr lang="en-US" dirty="0" smtClean="0"/>
              <a:t>8 villas have been sold to PV owners</a:t>
            </a:r>
          </a:p>
          <a:p>
            <a:endParaRPr lang="en-US" dirty="0" smtClean="0"/>
          </a:p>
          <a:p>
            <a:r>
              <a:rPr lang="en-US" b="1" dirty="0" smtClean="0"/>
              <a:t>50% off for PVE owners in 2014*</a:t>
            </a:r>
          </a:p>
        </p:txBody>
      </p:sp>
    </p:spTree>
    <p:extLst>
      <p:ext uri="{BB962C8B-B14F-4D97-AF65-F5344CB8AC3E}">
        <p14:creationId xmlns:p14="http://schemas.microsoft.com/office/powerpoint/2010/main" val="80001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Winemakers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12 boutique wineries at the entrance to the Private Vineyards</a:t>
            </a:r>
          </a:p>
          <a:p>
            <a:endParaRPr lang="en-US" dirty="0" smtClean="0"/>
          </a:p>
          <a:p>
            <a:r>
              <a:rPr lang="en-US" dirty="0" smtClean="0"/>
              <a:t>Personal </a:t>
            </a:r>
            <a:r>
              <a:rPr lang="en-US" dirty="0"/>
              <a:t>projects </a:t>
            </a:r>
            <a:r>
              <a:rPr lang="en-US" dirty="0" smtClean="0"/>
              <a:t>of Santiago </a:t>
            </a:r>
            <a:r>
              <a:rPr lang="en-US" dirty="0" err="1" smtClean="0"/>
              <a:t>Achaval</a:t>
            </a:r>
            <a:r>
              <a:rPr lang="en-US" dirty="0" smtClean="0"/>
              <a:t>, Marcelo </a:t>
            </a:r>
            <a:r>
              <a:rPr lang="en-US" dirty="0" err="1"/>
              <a:t>Pelleriti</a:t>
            </a:r>
            <a:r>
              <a:rPr lang="en-US" dirty="0"/>
              <a:t> &amp; Pedro </a:t>
            </a:r>
            <a:r>
              <a:rPr lang="en-US" dirty="0" smtClean="0"/>
              <a:t>Aznar of </a:t>
            </a:r>
            <a:r>
              <a:rPr lang="en-US" dirty="0"/>
              <a:t>Clos De Los </a:t>
            </a:r>
            <a:r>
              <a:rPr lang="en-US" dirty="0" err="1" smtClean="0"/>
              <a:t>Siete</a:t>
            </a:r>
            <a:r>
              <a:rPr lang="en-US" dirty="0" smtClean="0"/>
              <a:t>, the </a:t>
            </a:r>
            <a:r>
              <a:rPr lang="en-US" dirty="0" err="1" smtClean="0"/>
              <a:t>Michelini</a:t>
            </a:r>
            <a:r>
              <a:rPr lang="en-US" dirty="0" smtClean="0"/>
              <a:t> Brothers, </a:t>
            </a:r>
            <a:r>
              <a:rPr lang="en-US" dirty="0" err="1" smtClean="0"/>
              <a:t>Gimenez</a:t>
            </a:r>
            <a:r>
              <a:rPr lang="en-US" dirty="0" smtClean="0"/>
              <a:t> </a:t>
            </a:r>
            <a:r>
              <a:rPr lang="en-US" dirty="0" err="1" smtClean="0"/>
              <a:t>Riili</a:t>
            </a:r>
            <a:r>
              <a:rPr lang="en-US" dirty="0" smtClean="0"/>
              <a:t> and Alejandro </a:t>
            </a:r>
            <a:r>
              <a:rPr lang="en-US" dirty="0"/>
              <a:t>Vigil </a:t>
            </a:r>
            <a:r>
              <a:rPr lang="en-US" dirty="0" smtClean="0"/>
              <a:t>of Catena</a:t>
            </a:r>
          </a:p>
          <a:p>
            <a:endParaRPr lang="en-US" dirty="0" smtClean="0"/>
          </a:p>
          <a:p>
            <a:r>
              <a:rPr lang="en-US" dirty="0" smtClean="0"/>
              <a:t>PV owners </a:t>
            </a:r>
            <a:r>
              <a:rPr lang="en-US" dirty="0" err="1" smtClean="0"/>
              <a:t>Revana</a:t>
            </a:r>
            <a:r>
              <a:rPr lang="en-US" dirty="0" smtClean="0"/>
              <a:t>, Rob Lawson and the </a:t>
            </a:r>
            <a:r>
              <a:rPr lang="en-US" dirty="0" err="1" smtClean="0"/>
              <a:t>Neelands</a:t>
            </a:r>
            <a:r>
              <a:rPr lang="en-US" dirty="0" smtClean="0"/>
              <a:t> (Solo </a:t>
            </a:r>
            <a:r>
              <a:rPr lang="en-US" dirty="0" err="1" smtClean="0"/>
              <a:t>Contigo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The Vines market will offer picnic supplies, wine tasting, artisanal beers and fresh ice cream</a:t>
            </a:r>
          </a:p>
        </p:txBody>
      </p:sp>
    </p:spTree>
    <p:extLst>
      <p:ext uri="{BB962C8B-B14F-4D97-AF65-F5344CB8AC3E}">
        <p14:creationId xmlns:p14="http://schemas.microsoft.com/office/powerpoint/2010/main" val="108589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Owner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50</a:t>
            </a:r>
            <a:r>
              <a:rPr lang="en-US" dirty="0"/>
              <a:t>% off </a:t>
            </a:r>
            <a:r>
              <a:rPr lang="en-US" dirty="0" smtClean="0"/>
              <a:t>Resort rates </a:t>
            </a:r>
            <a:r>
              <a:rPr lang="en-US" dirty="0"/>
              <a:t>in </a:t>
            </a:r>
            <a:r>
              <a:rPr lang="en-US" dirty="0" smtClean="0"/>
              <a:t>2014</a:t>
            </a:r>
          </a:p>
          <a:p>
            <a:endParaRPr lang="en-US" dirty="0"/>
          </a:p>
          <a:p>
            <a:r>
              <a:rPr lang="en-US" dirty="0" smtClean="0"/>
              <a:t>25% off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  <a:r>
              <a:rPr lang="en-US" dirty="0" err="1" smtClean="0"/>
              <a:t>Fuegos</a:t>
            </a:r>
            <a:r>
              <a:rPr lang="en-US" dirty="0" smtClean="0"/>
              <a:t> &amp; the Spa</a:t>
            </a:r>
          </a:p>
          <a:p>
            <a:endParaRPr lang="en-US" dirty="0" smtClean="0"/>
          </a:p>
          <a:p>
            <a:r>
              <a:rPr lang="en-US" dirty="0" smtClean="0"/>
              <a:t>50% off tastings &amp; flights</a:t>
            </a:r>
          </a:p>
          <a:p>
            <a:endParaRPr lang="en-US" dirty="0" smtClean="0"/>
          </a:p>
          <a:p>
            <a:r>
              <a:rPr lang="en-US" dirty="0"/>
              <a:t>33% off all wines in the online store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Politics – Cristina</a:t>
            </a:r>
          </a:p>
          <a:p>
            <a:endParaRPr lang="en-US" dirty="0" smtClean="0"/>
          </a:p>
          <a:p>
            <a:r>
              <a:rPr lang="en-US" dirty="0" smtClean="0"/>
              <a:t>Argentine economy &amp; inflation</a:t>
            </a:r>
          </a:p>
          <a:p>
            <a:endParaRPr lang="en-US" dirty="0" smtClean="0"/>
          </a:p>
          <a:p>
            <a:r>
              <a:rPr lang="en-US" dirty="0" smtClean="0"/>
              <a:t>Import restrictions – paper for labels, capsules, etc.</a:t>
            </a:r>
          </a:p>
          <a:p>
            <a:endParaRPr lang="en-US" dirty="0" smtClean="0"/>
          </a:p>
          <a:p>
            <a:r>
              <a:rPr lang="en-US" dirty="0" smtClean="0"/>
              <a:t>Utilities – access to power and water in </a:t>
            </a:r>
            <a:r>
              <a:rPr lang="en-US" dirty="0" err="1" smtClean="0"/>
              <a:t>Uco</a:t>
            </a:r>
            <a:r>
              <a:rPr lang="en-US" dirty="0" smtClean="0"/>
              <a:t> Valley</a:t>
            </a:r>
          </a:p>
          <a:p>
            <a:endParaRPr lang="en-US" dirty="0" smtClean="0"/>
          </a:p>
          <a:p>
            <a:r>
              <a:rPr lang="en-US" dirty="0" smtClean="0"/>
              <a:t>Byzantine liquor distribution laws</a:t>
            </a:r>
          </a:p>
          <a:p>
            <a:endParaRPr lang="en-US" dirty="0" smtClean="0"/>
          </a:p>
          <a:p>
            <a:r>
              <a:rPr lang="en-US" dirty="0" smtClean="0"/>
              <a:t>Security Zone Commission</a:t>
            </a:r>
          </a:p>
          <a:p>
            <a:endParaRPr lang="en-US" dirty="0" smtClean="0"/>
          </a:p>
          <a:p>
            <a:r>
              <a:rPr lang="en-US" dirty="0" smtClean="0"/>
              <a:t>Ley de </a:t>
            </a:r>
            <a:r>
              <a:rPr lang="en-US" dirty="0" err="1" smtClean="0"/>
              <a:t>Tierras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Inflation &amp;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Farming is a cyclical </a:t>
            </a:r>
            <a:r>
              <a:rPr lang="en-US" dirty="0" smtClean="0"/>
              <a:t>business</a:t>
            </a:r>
          </a:p>
          <a:p>
            <a:endParaRPr lang="en-US" dirty="0"/>
          </a:p>
          <a:p>
            <a:r>
              <a:rPr lang="en-US" dirty="0" smtClean="0"/>
              <a:t>Real inflation of 15% or more since 2009 </a:t>
            </a:r>
          </a:p>
          <a:p>
            <a:endParaRPr lang="en-US" dirty="0" smtClean="0"/>
          </a:p>
          <a:p>
            <a:r>
              <a:rPr lang="en-US" dirty="0" smtClean="0"/>
              <a:t>As a result, many wineries are making less wine, depressing the market for grapes</a:t>
            </a:r>
          </a:p>
          <a:p>
            <a:endParaRPr lang="en-US" dirty="0" smtClean="0"/>
          </a:p>
          <a:p>
            <a:r>
              <a:rPr lang="en-US" dirty="0"/>
              <a:t>The Vines has raised farming prices by 7% and winemaking by 6% </a:t>
            </a:r>
          </a:p>
          <a:p>
            <a:endParaRPr lang="en-US" dirty="0" smtClean="0"/>
          </a:p>
          <a:p>
            <a:r>
              <a:rPr lang="en-US" dirty="0" smtClean="0"/>
              <a:t>Devaluation </a:t>
            </a:r>
            <a:r>
              <a:rPr lang="en-US" dirty="0"/>
              <a:t>of the Peso is accelerating and inevitable (Blue dollar)</a:t>
            </a:r>
          </a:p>
          <a:p>
            <a:endParaRPr lang="en-US" dirty="0" smtClean="0"/>
          </a:p>
          <a:p>
            <a:r>
              <a:rPr lang="en-US" dirty="0" smtClean="0"/>
              <a:t>Devaluation </a:t>
            </a:r>
            <a:r>
              <a:rPr lang="en-US" dirty="0"/>
              <a:t>create opportunities for </a:t>
            </a:r>
            <a:r>
              <a:rPr lang="en-US" dirty="0" smtClean="0"/>
              <a:t>owners</a:t>
            </a:r>
          </a:p>
          <a:p>
            <a:endParaRPr lang="en-US" dirty="0" smtClean="0"/>
          </a:p>
          <a:p>
            <a:r>
              <a:rPr lang="en-US" dirty="0" smtClean="0"/>
              <a:t>Vineyard management can decrease your risk</a:t>
            </a:r>
            <a:r>
              <a:rPr lang="en-US" dirty="0"/>
              <a:t> 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9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Client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Document repository in the cloud</a:t>
            </a:r>
          </a:p>
          <a:p>
            <a:endParaRPr lang="en-US" dirty="0" smtClean="0"/>
          </a:p>
          <a:p>
            <a:r>
              <a:rPr lang="en-US" dirty="0" smtClean="0"/>
              <a:t>Regional meetings, tastings, </a:t>
            </a:r>
            <a:r>
              <a:rPr lang="en-US" dirty="0" err="1" smtClean="0"/>
              <a:t>blendings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r>
              <a:rPr lang="en-US" dirty="0" smtClean="0"/>
              <a:t>More self service educational materials FAQs (wiki)</a:t>
            </a:r>
          </a:p>
          <a:p>
            <a:endParaRPr lang="en-US" dirty="0" smtClean="0"/>
          </a:p>
          <a:p>
            <a:r>
              <a:rPr lang="en-US" dirty="0" smtClean="0"/>
              <a:t>Opportunities to connect/communicate with other owners</a:t>
            </a:r>
          </a:p>
          <a:p>
            <a:endParaRPr lang="en-US" dirty="0" smtClean="0"/>
          </a:p>
          <a:p>
            <a:r>
              <a:rPr lang="en-US" dirty="0" smtClean="0"/>
              <a:t>Shared distribution and commercialization services</a:t>
            </a:r>
          </a:p>
          <a:p>
            <a:endParaRPr lang="en-US" dirty="0" smtClean="0"/>
          </a:p>
          <a:p>
            <a:r>
              <a:rPr lang="en-US" dirty="0" smtClean="0"/>
              <a:t>Shared storage (NY)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7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commercialization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Online stores for owners (collective or custom)</a:t>
            </a:r>
          </a:p>
          <a:p>
            <a:endParaRPr lang="en-US" dirty="0" smtClean="0"/>
          </a:p>
          <a:p>
            <a:r>
              <a:rPr lang="en-US" dirty="0" smtClean="0"/>
              <a:t>Assistance with brand </a:t>
            </a:r>
            <a:r>
              <a:rPr lang="en-US" dirty="0"/>
              <a:t>launching, marketing, getting into restaurants and retailers</a:t>
            </a:r>
            <a:r>
              <a:rPr lang="en-US" dirty="0" smtClean="0"/>
              <a:t>, etc.</a:t>
            </a:r>
          </a:p>
          <a:p>
            <a:endParaRPr lang="en-US" dirty="0" smtClean="0"/>
          </a:p>
          <a:p>
            <a:r>
              <a:rPr lang="en-US" dirty="0" smtClean="0"/>
              <a:t>Sell wine in our Tasting Rooms</a:t>
            </a:r>
          </a:p>
          <a:p>
            <a:endParaRPr lang="en-US" dirty="0" smtClean="0"/>
          </a:p>
          <a:p>
            <a:r>
              <a:rPr lang="en-US" dirty="0"/>
              <a:t>MHW vs. setting up distributorships (regional?)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Competitions/</a:t>
            </a:r>
            <a:r>
              <a:rPr lang="en-US" dirty="0" smtClean="0"/>
              <a:t>ratings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44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Our Goals </a:t>
            </a:r>
          </a:p>
          <a:p>
            <a:pPr lvl="0"/>
            <a:r>
              <a:rPr lang="en-US" dirty="0" smtClean="0"/>
              <a:t>About </a:t>
            </a:r>
            <a:r>
              <a:rPr lang="en-US" dirty="0"/>
              <a:t>The Vines &amp; the future</a:t>
            </a:r>
          </a:p>
          <a:p>
            <a:pPr lvl="0"/>
            <a:r>
              <a:rPr lang="en-US" dirty="0"/>
              <a:t>Private Vineyards</a:t>
            </a:r>
          </a:p>
          <a:p>
            <a:pPr lvl="1"/>
            <a:r>
              <a:rPr lang="en-US" dirty="0"/>
              <a:t>About the Owners/Vineyards</a:t>
            </a:r>
          </a:p>
          <a:p>
            <a:pPr lvl="1"/>
            <a:r>
              <a:rPr lang="en-US" dirty="0"/>
              <a:t>Farming &amp; Winemaking Strategy</a:t>
            </a:r>
          </a:p>
          <a:p>
            <a:pPr lvl="0"/>
            <a:r>
              <a:rPr lang="en-US" dirty="0"/>
              <a:t>The Vines Resort &amp; Spa</a:t>
            </a:r>
          </a:p>
          <a:p>
            <a:pPr lvl="0"/>
            <a:r>
              <a:rPr lang="en-US" dirty="0"/>
              <a:t>Winemakers Village</a:t>
            </a:r>
          </a:p>
          <a:p>
            <a:pPr lvl="0"/>
            <a:r>
              <a:rPr lang="en-US" dirty="0"/>
              <a:t>Owner Benefits</a:t>
            </a:r>
          </a:p>
          <a:p>
            <a:pPr lvl="0"/>
            <a:r>
              <a:rPr lang="en-US" dirty="0"/>
              <a:t>Key Challenges</a:t>
            </a:r>
          </a:p>
          <a:p>
            <a:pPr lvl="0"/>
            <a:r>
              <a:rPr lang="en-US" dirty="0"/>
              <a:t>Expanded Client Services</a:t>
            </a:r>
          </a:p>
          <a:p>
            <a:pPr lvl="0"/>
            <a:r>
              <a:rPr lang="en-US" dirty="0"/>
              <a:t>Path to Commercialization</a:t>
            </a:r>
          </a:p>
          <a:p>
            <a:pPr lvl="0"/>
            <a:r>
              <a:rPr lang="en-US" dirty="0"/>
              <a:t>Questions &amp; </a:t>
            </a:r>
            <a:r>
              <a:rPr lang="en-US" dirty="0" smtClean="0"/>
              <a:t>Answers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3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 on tax and estate planning</a:t>
            </a:r>
          </a:p>
          <a:p>
            <a:r>
              <a:rPr lang="en-US" dirty="0" smtClean="0"/>
              <a:t>Legal issues if selling wines?</a:t>
            </a:r>
          </a:p>
          <a:p>
            <a:r>
              <a:rPr lang="en-US" dirty="0" smtClean="0"/>
              <a:t>Pay bills in Pesos?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1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822202"/>
          </a:xfrm>
        </p:spPr>
        <p:txBody>
          <a:bodyPr/>
          <a:lstStyle/>
          <a:p>
            <a:r>
              <a:rPr lang="en-US" sz="4800" dirty="0" smtClean="0"/>
              <a:t>Q&amp;A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8228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Owners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 in Rio de </a:t>
            </a:r>
            <a:r>
              <a:rPr lang="en-US" dirty="0" err="1" smtClean="0"/>
              <a:t>Janiero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6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1302"/>
            <a:ext cx="8229600" cy="2617904"/>
          </a:xfrm>
        </p:spPr>
        <p:txBody>
          <a:bodyPr/>
          <a:lstStyle/>
          <a:p>
            <a:r>
              <a:rPr lang="en-US" dirty="0" smtClean="0"/>
              <a:t>Thank you to all of our amazing owners and friends for making these dreams come true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Vines – Our Primary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/>
              <a:t>Make </a:t>
            </a:r>
            <a:r>
              <a:rPr lang="en-US" sz="4800" b="1" dirty="0"/>
              <a:t>the best possible quality </a:t>
            </a:r>
            <a:r>
              <a:rPr lang="en-US" sz="4800" b="1" dirty="0" smtClean="0"/>
              <a:t>wines </a:t>
            </a:r>
            <a:r>
              <a:rPr lang="en-US" sz="4800" b="1" dirty="0"/>
              <a:t>with our owners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6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Additional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Create </a:t>
            </a:r>
            <a:r>
              <a:rPr lang="en-US" dirty="0"/>
              <a:t>amazing, personalized, wine experiences for our </a:t>
            </a:r>
            <a:r>
              <a:rPr lang="en-US" dirty="0" smtClean="0"/>
              <a:t>owners</a:t>
            </a:r>
          </a:p>
          <a:p>
            <a:endParaRPr lang="en-US" dirty="0" smtClean="0"/>
          </a:p>
          <a:p>
            <a:r>
              <a:rPr lang="en-US" dirty="0" smtClean="0"/>
              <a:t>Eliminate </a:t>
            </a:r>
            <a:r>
              <a:rPr lang="en-US" dirty="0"/>
              <a:t>the headaches of vineyard ownership, winemaking and distribution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a learning environment where our owners can truly become winemakers</a:t>
            </a:r>
          </a:p>
          <a:p>
            <a:endParaRPr lang="en-US" dirty="0" smtClean="0"/>
          </a:p>
          <a:p>
            <a:r>
              <a:rPr lang="en-US" dirty="0" smtClean="0"/>
              <a:t>Create an efficient and cost-effective operation</a:t>
            </a:r>
          </a:p>
          <a:p>
            <a:endParaRPr lang="en-US" dirty="0" smtClean="0"/>
          </a:p>
          <a:p>
            <a:r>
              <a:rPr lang="en-US" dirty="0" smtClean="0"/>
              <a:t>Assist interested </a:t>
            </a:r>
            <a:r>
              <a:rPr lang="en-US" dirty="0"/>
              <a:t>owners in selling their wines </a:t>
            </a:r>
            <a:r>
              <a:rPr lang="en-US" dirty="0" smtClean="0"/>
              <a:t>commercially</a:t>
            </a:r>
          </a:p>
          <a:p>
            <a:endParaRPr lang="en-US" dirty="0" smtClean="0"/>
          </a:p>
          <a:p>
            <a:r>
              <a:rPr lang="en-US" dirty="0"/>
              <a:t>Create an excellent return for our investors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006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2" y="1291015"/>
            <a:ext cx="4268235" cy="268310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dirty="0"/>
              <a:t>The Vines of Mendoza is more than an extraordinary place. It’s a style of living and being. Rooted in the pleasures of making, drinking and sharing wine, The Vines immerses you in the delights of Argentine culture, natural beauty, and warm-hearted hospitality. </a:t>
            </a:r>
          </a:p>
        </p:txBody>
      </p:sp>
      <p:pic>
        <p:nvPicPr>
          <p:cNvPr id="4" name="Content Placeholder 3" descr="_ME403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721" b="-17583"/>
          <a:stretch/>
        </p:blipFill>
        <p:spPr>
          <a:xfrm>
            <a:off x="4595986" y="737420"/>
            <a:ext cx="4273559" cy="359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2184" y="119830"/>
            <a:ext cx="8962195" cy="5632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 useBgFill="1"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/>
          <a:srcRect l="-20272" r="-20272"/>
          <a:stretch>
            <a:fillRect/>
          </a:stretch>
        </p:blipFill>
        <p:spPr>
          <a:xfrm>
            <a:off x="-371401" y="92177"/>
            <a:ext cx="9915474" cy="509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9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Vines Today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150 amazing staff </a:t>
            </a:r>
            <a:endParaRPr lang="en-US" dirty="0" smtClean="0"/>
          </a:p>
          <a:p>
            <a:r>
              <a:rPr lang="en-US" dirty="0" smtClean="0"/>
              <a:t>127 Private Vineyard owners</a:t>
            </a:r>
          </a:p>
          <a:p>
            <a:r>
              <a:rPr lang="en-US" dirty="0" smtClean="0"/>
              <a:t>360 fermentations in 2013</a:t>
            </a:r>
          </a:p>
          <a:p>
            <a:r>
              <a:rPr lang="en-US" dirty="0" smtClean="0"/>
              <a:t>1,500 acres – 670 planted</a:t>
            </a:r>
          </a:p>
          <a:p>
            <a:r>
              <a:rPr lang="en-US" dirty="0" smtClean="0"/>
              <a:t>The Vines Resort &amp; Spa opens on Dec 31</a:t>
            </a:r>
          </a:p>
          <a:p>
            <a:r>
              <a:rPr lang="en-US" dirty="0" smtClean="0"/>
              <a:t>Winemakers Village opens in 2014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4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Vines –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 on efficiency, processes</a:t>
            </a:r>
          </a:p>
          <a:p>
            <a:r>
              <a:rPr lang="en-US" dirty="0" smtClean="0"/>
              <a:t>95+ point wines</a:t>
            </a:r>
          </a:p>
          <a:p>
            <a:r>
              <a:rPr lang="en-US" dirty="0" smtClean="0"/>
              <a:t>Greatest hotel in South America</a:t>
            </a:r>
          </a:p>
          <a:p>
            <a:r>
              <a:rPr lang="en-US" dirty="0" smtClean="0"/>
              <a:t>Winemakers Village</a:t>
            </a:r>
          </a:p>
          <a:p>
            <a:r>
              <a:rPr lang="en-US" dirty="0" smtClean="0"/>
              <a:t>Managed growth to 200 PV owners</a:t>
            </a:r>
          </a:p>
          <a:p>
            <a:r>
              <a:rPr lang="en-US" dirty="0" smtClean="0"/>
              <a:t>Possible project in Europe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7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7081</TotalTime>
  <Words>1370</Words>
  <Application>Microsoft Macintosh PowerPoint</Application>
  <PresentationFormat>On-screen Show (16:9)</PresentationFormat>
  <Paragraphs>256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Theme</vt:lpstr>
      <vt:lpstr>The Vines of Mendoza 2013 Owners Conference</vt:lpstr>
      <vt:lpstr>Goals for Owners Conference</vt:lpstr>
      <vt:lpstr>Agenda</vt:lpstr>
      <vt:lpstr>The Vines – Our Primary Goal</vt:lpstr>
      <vt:lpstr>Additional Goals</vt:lpstr>
      <vt:lpstr>The Vines</vt:lpstr>
      <vt:lpstr>PowerPoint Presentation</vt:lpstr>
      <vt:lpstr>The Vines Today </vt:lpstr>
      <vt:lpstr>The Vines – The Future</vt:lpstr>
      <vt:lpstr>Corporate Structure </vt:lpstr>
      <vt:lpstr>PRIVATE  VINEYARDS</vt:lpstr>
      <vt:lpstr>PowerPoint Presentation</vt:lpstr>
      <vt:lpstr>About our Private Vineyard Owners</vt:lpstr>
      <vt:lpstr>Owner Goals</vt:lpstr>
      <vt:lpstr>The Vineyards</vt:lpstr>
      <vt:lpstr>PowerPoint Presentation</vt:lpstr>
      <vt:lpstr>Farming Strategy  </vt:lpstr>
      <vt:lpstr>The Winery </vt:lpstr>
      <vt:lpstr>PowerPoint Presentation</vt:lpstr>
      <vt:lpstr>PowerPoint Presentation</vt:lpstr>
      <vt:lpstr>PowerPoint Presentation</vt:lpstr>
      <vt:lpstr>Winemaking Strategy</vt:lpstr>
      <vt:lpstr>The Vines Resort &amp; Spa</vt:lpstr>
      <vt:lpstr>Winemakers Village</vt:lpstr>
      <vt:lpstr>Owner Benefits</vt:lpstr>
      <vt:lpstr>Key Challenges </vt:lpstr>
      <vt:lpstr>Inflation &amp; Costs</vt:lpstr>
      <vt:lpstr>Expanded Client Services</vt:lpstr>
      <vt:lpstr>Paths to commercialization</vt:lpstr>
      <vt:lpstr>Miscellaneous </vt:lpstr>
      <vt:lpstr>Q&amp;A</vt:lpstr>
      <vt:lpstr>Next Owners Conference</vt:lpstr>
      <vt:lpstr>Thank you to all of our amazing owners and friends for making these dreams come true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</dc:creator>
  <cp:lastModifiedBy>michael evans</cp:lastModifiedBy>
  <cp:revision>74</cp:revision>
  <dcterms:created xsi:type="dcterms:W3CDTF">2013-09-15T19:01:09Z</dcterms:created>
  <dcterms:modified xsi:type="dcterms:W3CDTF">2013-10-07T14:23:35Z</dcterms:modified>
</cp:coreProperties>
</file>